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67"/>
    <p:restoredTop sz="94641"/>
  </p:normalViewPr>
  <p:slideViewPr>
    <p:cSldViewPr snapToGrid="0" snapToObjects="1">
      <p:cViewPr varScale="1">
        <p:scale>
          <a:sx n="215" d="100"/>
          <a:sy n="215" d="100"/>
        </p:scale>
        <p:origin x="11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21A2E-50EE-42AD-ACC5-A097F03A743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F781B21-A606-4A8A-8CC3-A194E751B5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Setting up Python</a:t>
          </a:r>
        </a:p>
      </dgm:t>
    </dgm:pt>
    <dgm:pt modelId="{AAD02792-CFB5-484C-B70A-EE61C4CBE805}" type="parTrans" cxnId="{EB3DA9FD-71F9-40B8-B81E-75FCDF745FDD}">
      <dgm:prSet/>
      <dgm:spPr/>
      <dgm:t>
        <a:bodyPr/>
        <a:lstStyle/>
        <a:p>
          <a:endParaRPr lang="en-US"/>
        </a:p>
      </dgm:t>
    </dgm:pt>
    <dgm:pt modelId="{359CE560-F0B6-4493-BBCD-D5E7B890748F}" type="sibTrans" cxnId="{EB3DA9FD-71F9-40B8-B81E-75FCDF745FDD}">
      <dgm:prSet/>
      <dgm:spPr/>
      <dgm:t>
        <a:bodyPr/>
        <a:lstStyle/>
        <a:p>
          <a:endParaRPr lang="en-US"/>
        </a:p>
      </dgm:t>
    </dgm:pt>
    <dgm:pt modelId="{4F17A4D4-C831-4D2C-95B1-BA2596ED80E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Virtual Environments</a:t>
          </a:r>
        </a:p>
      </dgm:t>
    </dgm:pt>
    <dgm:pt modelId="{EE1335FD-E279-499C-BE57-926A75C1E8EA}" type="parTrans" cxnId="{57DF1425-C6DC-4E4E-9D65-252D13888ADB}">
      <dgm:prSet/>
      <dgm:spPr/>
      <dgm:t>
        <a:bodyPr/>
        <a:lstStyle/>
        <a:p>
          <a:endParaRPr lang="en-US"/>
        </a:p>
      </dgm:t>
    </dgm:pt>
    <dgm:pt modelId="{93439C92-8164-44A9-B9D7-719AFE1AC0BF}" type="sibTrans" cxnId="{57DF1425-C6DC-4E4E-9D65-252D13888ADB}">
      <dgm:prSet/>
      <dgm:spPr/>
      <dgm:t>
        <a:bodyPr/>
        <a:lstStyle/>
        <a:p>
          <a:endParaRPr lang="en-US"/>
        </a:p>
      </dgm:t>
    </dgm:pt>
    <dgm:pt modelId="{28073037-5177-4686-857C-9ED81EB2694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Jupyter Notebooks</a:t>
          </a:r>
        </a:p>
      </dgm:t>
    </dgm:pt>
    <dgm:pt modelId="{5CEC15CC-E521-46CE-89BD-EFA4E525AC10}" type="parTrans" cxnId="{3548EAD1-D5B3-41F4-8BB1-8A33EDCAE6DA}">
      <dgm:prSet/>
      <dgm:spPr/>
      <dgm:t>
        <a:bodyPr/>
        <a:lstStyle/>
        <a:p>
          <a:endParaRPr lang="en-US"/>
        </a:p>
      </dgm:t>
    </dgm:pt>
    <dgm:pt modelId="{C0D8D044-59B2-4A6D-9F93-E5E406C42A05}" type="sibTrans" cxnId="{3548EAD1-D5B3-41F4-8BB1-8A33EDCAE6DA}">
      <dgm:prSet/>
      <dgm:spPr/>
      <dgm:t>
        <a:bodyPr/>
        <a:lstStyle/>
        <a:p>
          <a:endParaRPr lang="en-US"/>
        </a:p>
      </dgm:t>
    </dgm:pt>
    <dgm:pt modelId="{BE943D61-3BD0-4C4B-9E0D-852D1CAE62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Google Colab</a:t>
          </a:r>
        </a:p>
      </dgm:t>
    </dgm:pt>
    <dgm:pt modelId="{9F903C24-ABB9-4C31-8289-40F45F983490}" type="parTrans" cxnId="{4E30182C-A435-4B9A-B9CC-1105672F9C82}">
      <dgm:prSet/>
      <dgm:spPr/>
      <dgm:t>
        <a:bodyPr/>
        <a:lstStyle/>
        <a:p>
          <a:endParaRPr lang="en-US"/>
        </a:p>
      </dgm:t>
    </dgm:pt>
    <dgm:pt modelId="{3847B409-0452-4EDF-83C1-1CD4B3A0BA0A}" type="sibTrans" cxnId="{4E30182C-A435-4B9A-B9CC-1105672F9C82}">
      <dgm:prSet/>
      <dgm:spPr/>
      <dgm:t>
        <a:bodyPr/>
        <a:lstStyle/>
        <a:p>
          <a:endParaRPr lang="en-US"/>
        </a:p>
      </dgm:t>
    </dgm:pt>
    <dgm:pt modelId="{5348CB2C-820A-4144-9311-C706AEBC9AC9}" type="pres">
      <dgm:prSet presAssocID="{C0C21A2E-50EE-42AD-ACC5-A097F03A7432}" presName="root" presStyleCnt="0">
        <dgm:presLayoutVars>
          <dgm:dir/>
          <dgm:resizeHandles val="exact"/>
        </dgm:presLayoutVars>
      </dgm:prSet>
      <dgm:spPr/>
    </dgm:pt>
    <dgm:pt modelId="{49BDC953-6FE8-4330-AEA0-B03D123B5ABC}" type="pres">
      <dgm:prSet presAssocID="{7F781B21-A606-4A8A-8CC3-A194E751B5DD}" presName="compNode" presStyleCnt="0"/>
      <dgm:spPr/>
    </dgm:pt>
    <dgm:pt modelId="{5BF7DD50-5049-4599-BEC5-7B7BBAE9D45B}" type="pres">
      <dgm:prSet presAssocID="{7F781B21-A606-4A8A-8CC3-A194E751B5DD}" presName="iconBgRect" presStyleLbl="bgShp" presStyleIdx="0" presStyleCnt="4"/>
      <dgm:spPr/>
    </dgm:pt>
    <dgm:pt modelId="{9D9CF9FC-54A4-404F-8595-830C93C96BD5}" type="pres">
      <dgm:prSet presAssocID="{7F781B21-A606-4A8A-8CC3-A194E751B5D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4A7DDD7-6E49-41AE-BBED-A39CB182D756}" type="pres">
      <dgm:prSet presAssocID="{7F781B21-A606-4A8A-8CC3-A194E751B5DD}" presName="spaceRect" presStyleCnt="0"/>
      <dgm:spPr/>
    </dgm:pt>
    <dgm:pt modelId="{F34A8FCB-44BD-4E47-925D-4AA3F9BA8D44}" type="pres">
      <dgm:prSet presAssocID="{7F781B21-A606-4A8A-8CC3-A194E751B5DD}" presName="textRect" presStyleLbl="revTx" presStyleIdx="0" presStyleCnt="4">
        <dgm:presLayoutVars>
          <dgm:chMax val="1"/>
          <dgm:chPref val="1"/>
        </dgm:presLayoutVars>
      </dgm:prSet>
      <dgm:spPr/>
    </dgm:pt>
    <dgm:pt modelId="{A5517B4A-9C4C-463A-ADF0-DF2110E596E6}" type="pres">
      <dgm:prSet presAssocID="{359CE560-F0B6-4493-BBCD-D5E7B890748F}" presName="sibTrans" presStyleCnt="0"/>
      <dgm:spPr/>
    </dgm:pt>
    <dgm:pt modelId="{9A80FE24-E5B5-4926-94C0-AE06684A1BE4}" type="pres">
      <dgm:prSet presAssocID="{4F17A4D4-C831-4D2C-95B1-BA2596ED80ED}" presName="compNode" presStyleCnt="0"/>
      <dgm:spPr/>
    </dgm:pt>
    <dgm:pt modelId="{B8467D18-376D-4AF7-B0DB-52A6CDF6F7AE}" type="pres">
      <dgm:prSet presAssocID="{4F17A4D4-C831-4D2C-95B1-BA2596ED80ED}" presName="iconBgRect" presStyleLbl="bgShp" presStyleIdx="1" presStyleCnt="4"/>
      <dgm:spPr/>
    </dgm:pt>
    <dgm:pt modelId="{C1638480-CB23-4A8C-8F16-E89E3F86FD39}" type="pres">
      <dgm:prSet presAssocID="{4F17A4D4-C831-4D2C-95B1-BA2596ED80E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tochondria"/>
        </a:ext>
      </dgm:extLst>
    </dgm:pt>
    <dgm:pt modelId="{C866C5EA-C572-47DF-97C2-53333064AF75}" type="pres">
      <dgm:prSet presAssocID="{4F17A4D4-C831-4D2C-95B1-BA2596ED80ED}" presName="spaceRect" presStyleCnt="0"/>
      <dgm:spPr/>
    </dgm:pt>
    <dgm:pt modelId="{02967FBA-2C46-47A9-87DD-47FCB39CD1FC}" type="pres">
      <dgm:prSet presAssocID="{4F17A4D4-C831-4D2C-95B1-BA2596ED80ED}" presName="textRect" presStyleLbl="revTx" presStyleIdx="1" presStyleCnt="4">
        <dgm:presLayoutVars>
          <dgm:chMax val="1"/>
          <dgm:chPref val="1"/>
        </dgm:presLayoutVars>
      </dgm:prSet>
      <dgm:spPr/>
    </dgm:pt>
    <dgm:pt modelId="{43CED2BD-AFFD-42CC-AEDB-BA6A19CCBBB9}" type="pres">
      <dgm:prSet presAssocID="{93439C92-8164-44A9-B9D7-719AFE1AC0BF}" presName="sibTrans" presStyleCnt="0"/>
      <dgm:spPr/>
    </dgm:pt>
    <dgm:pt modelId="{25C4870E-438B-4CE2-8034-8D0696CCA030}" type="pres">
      <dgm:prSet presAssocID="{28073037-5177-4686-857C-9ED81EB26946}" presName="compNode" presStyleCnt="0"/>
      <dgm:spPr/>
    </dgm:pt>
    <dgm:pt modelId="{278A20B6-CD18-430E-B0B7-8F3E6CF0E6D0}" type="pres">
      <dgm:prSet presAssocID="{28073037-5177-4686-857C-9ED81EB26946}" presName="iconBgRect" presStyleLbl="bgShp" presStyleIdx="2" presStyleCnt="4"/>
      <dgm:spPr/>
    </dgm:pt>
    <dgm:pt modelId="{E4F7A24D-B72E-45A1-9FAD-4C5558BAEBEE}" type="pres">
      <dgm:prSet presAssocID="{28073037-5177-4686-857C-9ED81EB2694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36BD7912-E8CE-47C2-B9A6-D3EEC0925DA7}" type="pres">
      <dgm:prSet presAssocID="{28073037-5177-4686-857C-9ED81EB26946}" presName="spaceRect" presStyleCnt="0"/>
      <dgm:spPr/>
    </dgm:pt>
    <dgm:pt modelId="{8E667AC8-1276-4386-95E3-D4DF05A64AAE}" type="pres">
      <dgm:prSet presAssocID="{28073037-5177-4686-857C-9ED81EB26946}" presName="textRect" presStyleLbl="revTx" presStyleIdx="2" presStyleCnt="4">
        <dgm:presLayoutVars>
          <dgm:chMax val="1"/>
          <dgm:chPref val="1"/>
        </dgm:presLayoutVars>
      </dgm:prSet>
      <dgm:spPr/>
    </dgm:pt>
    <dgm:pt modelId="{EC4BED83-5F76-435E-8250-C1034E12D115}" type="pres">
      <dgm:prSet presAssocID="{C0D8D044-59B2-4A6D-9F93-E5E406C42A05}" presName="sibTrans" presStyleCnt="0"/>
      <dgm:spPr/>
    </dgm:pt>
    <dgm:pt modelId="{2553ACAB-8928-4D54-9D85-27674C179174}" type="pres">
      <dgm:prSet presAssocID="{BE943D61-3BD0-4C4B-9E0D-852D1CAE6269}" presName="compNode" presStyleCnt="0"/>
      <dgm:spPr/>
    </dgm:pt>
    <dgm:pt modelId="{1EC65656-0786-40D2-9A95-0447D4FB36B7}" type="pres">
      <dgm:prSet presAssocID="{BE943D61-3BD0-4C4B-9E0D-852D1CAE6269}" presName="iconBgRect" presStyleLbl="bgShp" presStyleIdx="3" presStyleCnt="4"/>
      <dgm:spPr/>
    </dgm:pt>
    <dgm:pt modelId="{82512D14-16A4-4CD4-A151-FF5E40574039}" type="pres">
      <dgm:prSet presAssocID="{BE943D61-3BD0-4C4B-9E0D-852D1CAE626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066B1DF2-E9A1-42EC-8360-ACAAB62B6C0C}" type="pres">
      <dgm:prSet presAssocID="{BE943D61-3BD0-4C4B-9E0D-852D1CAE6269}" presName="spaceRect" presStyleCnt="0"/>
      <dgm:spPr/>
    </dgm:pt>
    <dgm:pt modelId="{9CA09219-20F1-46D1-B9D8-508258873541}" type="pres">
      <dgm:prSet presAssocID="{BE943D61-3BD0-4C4B-9E0D-852D1CAE626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8CFC05-D8ED-43A4-B6ED-E3CE220FBA28}" type="presOf" srcId="{28073037-5177-4686-857C-9ED81EB26946}" destId="{8E667AC8-1276-4386-95E3-D4DF05A64AAE}" srcOrd="0" destOrd="0" presId="urn:microsoft.com/office/officeart/2018/5/layout/IconCircleLabelList"/>
    <dgm:cxn modelId="{C8643710-6D2F-43E3-8087-89FDF8E8F855}" type="presOf" srcId="{C0C21A2E-50EE-42AD-ACC5-A097F03A7432}" destId="{5348CB2C-820A-4144-9311-C706AEBC9AC9}" srcOrd="0" destOrd="0" presId="urn:microsoft.com/office/officeart/2018/5/layout/IconCircleLabelList"/>
    <dgm:cxn modelId="{57DF1425-C6DC-4E4E-9D65-252D13888ADB}" srcId="{C0C21A2E-50EE-42AD-ACC5-A097F03A7432}" destId="{4F17A4D4-C831-4D2C-95B1-BA2596ED80ED}" srcOrd="1" destOrd="0" parTransId="{EE1335FD-E279-499C-BE57-926A75C1E8EA}" sibTransId="{93439C92-8164-44A9-B9D7-719AFE1AC0BF}"/>
    <dgm:cxn modelId="{4E30182C-A435-4B9A-B9CC-1105672F9C82}" srcId="{C0C21A2E-50EE-42AD-ACC5-A097F03A7432}" destId="{BE943D61-3BD0-4C4B-9E0D-852D1CAE6269}" srcOrd="3" destOrd="0" parTransId="{9F903C24-ABB9-4C31-8289-40F45F983490}" sibTransId="{3847B409-0452-4EDF-83C1-1CD4B3A0BA0A}"/>
    <dgm:cxn modelId="{663C3F71-E6A5-483D-9EAE-B3618BEF0F3E}" type="presOf" srcId="{4F17A4D4-C831-4D2C-95B1-BA2596ED80ED}" destId="{02967FBA-2C46-47A9-87DD-47FCB39CD1FC}" srcOrd="0" destOrd="0" presId="urn:microsoft.com/office/officeart/2018/5/layout/IconCircleLabelList"/>
    <dgm:cxn modelId="{9E2B7797-1478-4EBC-AE2D-C3F178B87F76}" type="presOf" srcId="{BE943D61-3BD0-4C4B-9E0D-852D1CAE6269}" destId="{9CA09219-20F1-46D1-B9D8-508258873541}" srcOrd="0" destOrd="0" presId="urn:microsoft.com/office/officeart/2018/5/layout/IconCircleLabelList"/>
    <dgm:cxn modelId="{89078AB1-E073-421C-A8E8-0925122F881A}" type="presOf" srcId="{7F781B21-A606-4A8A-8CC3-A194E751B5DD}" destId="{F34A8FCB-44BD-4E47-925D-4AA3F9BA8D44}" srcOrd="0" destOrd="0" presId="urn:microsoft.com/office/officeart/2018/5/layout/IconCircleLabelList"/>
    <dgm:cxn modelId="{3548EAD1-D5B3-41F4-8BB1-8A33EDCAE6DA}" srcId="{C0C21A2E-50EE-42AD-ACC5-A097F03A7432}" destId="{28073037-5177-4686-857C-9ED81EB26946}" srcOrd="2" destOrd="0" parTransId="{5CEC15CC-E521-46CE-89BD-EFA4E525AC10}" sibTransId="{C0D8D044-59B2-4A6D-9F93-E5E406C42A05}"/>
    <dgm:cxn modelId="{EB3DA9FD-71F9-40B8-B81E-75FCDF745FDD}" srcId="{C0C21A2E-50EE-42AD-ACC5-A097F03A7432}" destId="{7F781B21-A606-4A8A-8CC3-A194E751B5DD}" srcOrd="0" destOrd="0" parTransId="{AAD02792-CFB5-484C-B70A-EE61C4CBE805}" sibTransId="{359CE560-F0B6-4493-BBCD-D5E7B890748F}"/>
    <dgm:cxn modelId="{E7AFB884-CFF1-4A90-8866-945F7CBE2ED7}" type="presParOf" srcId="{5348CB2C-820A-4144-9311-C706AEBC9AC9}" destId="{49BDC953-6FE8-4330-AEA0-B03D123B5ABC}" srcOrd="0" destOrd="0" presId="urn:microsoft.com/office/officeart/2018/5/layout/IconCircleLabelList"/>
    <dgm:cxn modelId="{AEC2C276-C21D-403A-89C6-1AE0FA30EF15}" type="presParOf" srcId="{49BDC953-6FE8-4330-AEA0-B03D123B5ABC}" destId="{5BF7DD50-5049-4599-BEC5-7B7BBAE9D45B}" srcOrd="0" destOrd="0" presId="urn:microsoft.com/office/officeart/2018/5/layout/IconCircleLabelList"/>
    <dgm:cxn modelId="{885449C0-6247-4A84-8C80-32BE7D28A38D}" type="presParOf" srcId="{49BDC953-6FE8-4330-AEA0-B03D123B5ABC}" destId="{9D9CF9FC-54A4-404F-8595-830C93C96BD5}" srcOrd="1" destOrd="0" presId="urn:microsoft.com/office/officeart/2018/5/layout/IconCircleLabelList"/>
    <dgm:cxn modelId="{7DA88F3A-8ED8-4ECD-9EEF-C164BEF52D50}" type="presParOf" srcId="{49BDC953-6FE8-4330-AEA0-B03D123B5ABC}" destId="{34A7DDD7-6E49-41AE-BBED-A39CB182D756}" srcOrd="2" destOrd="0" presId="urn:microsoft.com/office/officeart/2018/5/layout/IconCircleLabelList"/>
    <dgm:cxn modelId="{032649C7-E311-4748-8B7B-9A1B87053ED4}" type="presParOf" srcId="{49BDC953-6FE8-4330-AEA0-B03D123B5ABC}" destId="{F34A8FCB-44BD-4E47-925D-4AA3F9BA8D44}" srcOrd="3" destOrd="0" presId="urn:microsoft.com/office/officeart/2018/5/layout/IconCircleLabelList"/>
    <dgm:cxn modelId="{20A3A207-90EF-46F2-B2EE-086503003CFC}" type="presParOf" srcId="{5348CB2C-820A-4144-9311-C706AEBC9AC9}" destId="{A5517B4A-9C4C-463A-ADF0-DF2110E596E6}" srcOrd="1" destOrd="0" presId="urn:microsoft.com/office/officeart/2018/5/layout/IconCircleLabelList"/>
    <dgm:cxn modelId="{43A271E6-E74D-4908-A610-4673AFB4F857}" type="presParOf" srcId="{5348CB2C-820A-4144-9311-C706AEBC9AC9}" destId="{9A80FE24-E5B5-4926-94C0-AE06684A1BE4}" srcOrd="2" destOrd="0" presId="urn:microsoft.com/office/officeart/2018/5/layout/IconCircleLabelList"/>
    <dgm:cxn modelId="{70FDD80F-851F-4F54-9897-E626AD906574}" type="presParOf" srcId="{9A80FE24-E5B5-4926-94C0-AE06684A1BE4}" destId="{B8467D18-376D-4AF7-B0DB-52A6CDF6F7AE}" srcOrd="0" destOrd="0" presId="urn:microsoft.com/office/officeart/2018/5/layout/IconCircleLabelList"/>
    <dgm:cxn modelId="{084285BC-7711-4D05-A1A1-DE44E47639BB}" type="presParOf" srcId="{9A80FE24-E5B5-4926-94C0-AE06684A1BE4}" destId="{C1638480-CB23-4A8C-8F16-E89E3F86FD39}" srcOrd="1" destOrd="0" presId="urn:microsoft.com/office/officeart/2018/5/layout/IconCircleLabelList"/>
    <dgm:cxn modelId="{BCA09E7A-B3E9-40E2-A29F-E6252D21542E}" type="presParOf" srcId="{9A80FE24-E5B5-4926-94C0-AE06684A1BE4}" destId="{C866C5EA-C572-47DF-97C2-53333064AF75}" srcOrd="2" destOrd="0" presId="urn:microsoft.com/office/officeart/2018/5/layout/IconCircleLabelList"/>
    <dgm:cxn modelId="{0B3DDDF4-D3EA-4ABB-B2A2-BD9E4F142F46}" type="presParOf" srcId="{9A80FE24-E5B5-4926-94C0-AE06684A1BE4}" destId="{02967FBA-2C46-47A9-87DD-47FCB39CD1FC}" srcOrd="3" destOrd="0" presId="urn:microsoft.com/office/officeart/2018/5/layout/IconCircleLabelList"/>
    <dgm:cxn modelId="{47C3EA18-E7DA-463A-99DE-30081F9298B5}" type="presParOf" srcId="{5348CB2C-820A-4144-9311-C706AEBC9AC9}" destId="{43CED2BD-AFFD-42CC-AEDB-BA6A19CCBBB9}" srcOrd="3" destOrd="0" presId="urn:microsoft.com/office/officeart/2018/5/layout/IconCircleLabelList"/>
    <dgm:cxn modelId="{53023BC5-3D6A-41AD-A428-F3CCEAA03601}" type="presParOf" srcId="{5348CB2C-820A-4144-9311-C706AEBC9AC9}" destId="{25C4870E-438B-4CE2-8034-8D0696CCA030}" srcOrd="4" destOrd="0" presId="urn:microsoft.com/office/officeart/2018/5/layout/IconCircleLabelList"/>
    <dgm:cxn modelId="{4DF171FF-8539-4B20-9ED7-21F3A4A0ACC6}" type="presParOf" srcId="{25C4870E-438B-4CE2-8034-8D0696CCA030}" destId="{278A20B6-CD18-430E-B0B7-8F3E6CF0E6D0}" srcOrd="0" destOrd="0" presId="urn:microsoft.com/office/officeart/2018/5/layout/IconCircleLabelList"/>
    <dgm:cxn modelId="{4769042D-C66B-47AB-8A29-EEC274887325}" type="presParOf" srcId="{25C4870E-438B-4CE2-8034-8D0696CCA030}" destId="{E4F7A24D-B72E-45A1-9FAD-4C5558BAEBEE}" srcOrd="1" destOrd="0" presId="urn:microsoft.com/office/officeart/2018/5/layout/IconCircleLabelList"/>
    <dgm:cxn modelId="{2DBDC7E2-9323-438F-8316-3907C554F4B8}" type="presParOf" srcId="{25C4870E-438B-4CE2-8034-8D0696CCA030}" destId="{36BD7912-E8CE-47C2-B9A6-D3EEC0925DA7}" srcOrd="2" destOrd="0" presId="urn:microsoft.com/office/officeart/2018/5/layout/IconCircleLabelList"/>
    <dgm:cxn modelId="{171CD6B3-05E1-4716-BA1E-223BCD92C641}" type="presParOf" srcId="{25C4870E-438B-4CE2-8034-8D0696CCA030}" destId="{8E667AC8-1276-4386-95E3-D4DF05A64AAE}" srcOrd="3" destOrd="0" presId="urn:microsoft.com/office/officeart/2018/5/layout/IconCircleLabelList"/>
    <dgm:cxn modelId="{250F02B2-4A2A-41F8-88FD-9FAE592DBAEC}" type="presParOf" srcId="{5348CB2C-820A-4144-9311-C706AEBC9AC9}" destId="{EC4BED83-5F76-435E-8250-C1034E12D115}" srcOrd="5" destOrd="0" presId="urn:microsoft.com/office/officeart/2018/5/layout/IconCircleLabelList"/>
    <dgm:cxn modelId="{204E87D0-AD8A-4AAD-942C-2578DA4003FD}" type="presParOf" srcId="{5348CB2C-820A-4144-9311-C706AEBC9AC9}" destId="{2553ACAB-8928-4D54-9D85-27674C179174}" srcOrd="6" destOrd="0" presId="urn:microsoft.com/office/officeart/2018/5/layout/IconCircleLabelList"/>
    <dgm:cxn modelId="{BED14F43-3C9E-4D32-93FE-7222295E83F0}" type="presParOf" srcId="{2553ACAB-8928-4D54-9D85-27674C179174}" destId="{1EC65656-0786-40D2-9A95-0447D4FB36B7}" srcOrd="0" destOrd="0" presId="urn:microsoft.com/office/officeart/2018/5/layout/IconCircleLabelList"/>
    <dgm:cxn modelId="{94F6C16A-9312-4CA0-BF02-3180BE43C22E}" type="presParOf" srcId="{2553ACAB-8928-4D54-9D85-27674C179174}" destId="{82512D14-16A4-4CD4-A151-FF5E40574039}" srcOrd="1" destOrd="0" presId="urn:microsoft.com/office/officeart/2018/5/layout/IconCircleLabelList"/>
    <dgm:cxn modelId="{0691E55E-0474-497B-8CE5-E5A4E66A248B}" type="presParOf" srcId="{2553ACAB-8928-4D54-9D85-27674C179174}" destId="{066B1DF2-E9A1-42EC-8360-ACAAB62B6C0C}" srcOrd="2" destOrd="0" presId="urn:microsoft.com/office/officeart/2018/5/layout/IconCircleLabelList"/>
    <dgm:cxn modelId="{C222562D-2F99-45EA-BD4D-9F8657DA9546}" type="presParOf" srcId="{2553ACAB-8928-4D54-9D85-27674C179174}" destId="{9CA09219-20F1-46D1-B9D8-50825887354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C21A2E-50EE-42AD-ACC5-A097F03A743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F781B21-A606-4A8A-8CC3-A194E751B5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Setting up Python</a:t>
          </a:r>
        </a:p>
      </dgm:t>
    </dgm:pt>
    <dgm:pt modelId="{AAD02792-CFB5-484C-B70A-EE61C4CBE805}" type="parTrans" cxnId="{EB3DA9FD-71F9-40B8-B81E-75FCDF745FDD}">
      <dgm:prSet/>
      <dgm:spPr/>
      <dgm:t>
        <a:bodyPr/>
        <a:lstStyle/>
        <a:p>
          <a:endParaRPr lang="en-US"/>
        </a:p>
      </dgm:t>
    </dgm:pt>
    <dgm:pt modelId="{359CE560-F0B6-4493-BBCD-D5E7B890748F}" type="sibTrans" cxnId="{EB3DA9FD-71F9-40B8-B81E-75FCDF745FDD}">
      <dgm:prSet/>
      <dgm:spPr/>
      <dgm:t>
        <a:bodyPr/>
        <a:lstStyle/>
        <a:p>
          <a:endParaRPr lang="en-US"/>
        </a:p>
      </dgm:t>
    </dgm:pt>
    <dgm:pt modelId="{4F17A4D4-C831-4D2C-95B1-BA2596ED80E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Virtual Environments</a:t>
          </a:r>
        </a:p>
      </dgm:t>
    </dgm:pt>
    <dgm:pt modelId="{EE1335FD-E279-499C-BE57-926A75C1E8EA}" type="parTrans" cxnId="{57DF1425-C6DC-4E4E-9D65-252D13888ADB}">
      <dgm:prSet/>
      <dgm:spPr/>
      <dgm:t>
        <a:bodyPr/>
        <a:lstStyle/>
        <a:p>
          <a:endParaRPr lang="en-US"/>
        </a:p>
      </dgm:t>
    </dgm:pt>
    <dgm:pt modelId="{93439C92-8164-44A9-B9D7-719AFE1AC0BF}" type="sibTrans" cxnId="{57DF1425-C6DC-4E4E-9D65-252D13888ADB}">
      <dgm:prSet/>
      <dgm:spPr/>
      <dgm:t>
        <a:bodyPr/>
        <a:lstStyle/>
        <a:p>
          <a:endParaRPr lang="en-US"/>
        </a:p>
      </dgm:t>
    </dgm:pt>
    <dgm:pt modelId="{28073037-5177-4686-857C-9ED81EB2694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Jupyter Notebooks</a:t>
          </a:r>
        </a:p>
      </dgm:t>
    </dgm:pt>
    <dgm:pt modelId="{5CEC15CC-E521-46CE-89BD-EFA4E525AC10}" type="parTrans" cxnId="{3548EAD1-D5B3-41F4-8BB1-8A33EDCAE6DA}">
      <dgm:prSet/>
      <dgm:spPr/>
      <dgm:t>
        <a:bodyPr/>
        <a:lstStyle/>
        <a:p>
          <a:endParaRPr lang="en-US"/>
        </a:p>
      </dgm:t>
    </dgm:pt>
    <dgm:pt modelId="{C0D8D044-59B2-4A6D-9F93-E5E406C42A05}" type="sibTrans" cxnId="{3548EAD1-D5B3-41F4-8BB1-8A33EDCAE6DA}">
      <dgm:prSet/>
      <dgm:spPr/>
      <dgm:t>
        <a:bodyPr/>
        <a:lstStyle/>
        <a:p>
          <a:endParaRPr lang="en-US"/>
        </a:p>
      </dgm:t>
    </dgm:pt>
    <dgm:pt modelId="{BE943D61-3BD0-4C4B-9E0D-852D1CAE62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Google Colab</a:t>
          </a:r>
        </a:p>
      </dgm:t>
    </dgm:pt>
    <dgm:pt modelId="{9F903C24-ABB9-4C31-8289-40F45F983490}" type="parTrans" cxnId="{4E30182C-A435-4B9A-B9CC-1105672F9C82}">
      <dgm:prSet/>
      <dgm:spPr/>
      <dgm:t>
        <a:bodyPr/>
        <a:lstStyle/>
        <a:p>
          <a:endParaRPr lang="en-US"/>
        </a:p>
      </dgm:t>
    </dgm:pt>
    <dgm:pt modelId="{3847B409-0452-4EDF-83C1-1CD4B3A0BA0A}" type="sibTrans" cxnId="{4E30182C-A435-4B9A-B9CC-1105672F9C82}">
      <dgm:prSet/>
      <dgm:spPr/>
      <dgm:t>
        <a:bodyPr/>
        <a:lstStyle/>
        <a:p>
          <a:endParaRPr lang="en-US"/>
        </a:p>
      </dgm:t>
    </dgm:pt>
    <dgm:pt modelId="{5348CB2C-820A-4144-9311-C706AEBC9AC9}" type="pres">
      <dgm:prSet presAssocID="{C0C21A2E-50EE-42AD-ACC5-A097F03A7432}" presName="root" presStyleCnt="0">
        <dgm:presLayoutVars>
          <dgm:dir/>
          <dgm:resizeHandles val="exact"/>
        </dgm:presLayoutVars>
      </dgm:prSet>
      <dgm:spPr/>
    </dgm:pt>
    <dgm:pt modelId="{49BDC953-6FE8-4330-AEA0-B03D123B5ABC}" type="pres">
      <dgm:prSet presAssocID="{7F781B21-A606-4A8A-8CC3-A194E751B5DD}" presName="compNode" presStyleCnt="0"/>
      <dgm:spPr/>
    </dgm:pt>
    <dgm:pt modelId="{5BF7DD50-5049-4599-BEC5-7B7BBAE9D45B}" type="pres">
      <dgm:prSet presAssocID="{7F781B21-A606-4A8A-8CC3-A194E751B5DD}" presName="iconBgRect" presStyleLbl="bgShp" presStyleIdx="0" presStyleCnt="4"/>
      <dgm:spPr/>
    </dgm:pt>
    <dgm:pt modelId="{9D9CF9FC-54A4-404F-8595-830C93C96BD5}" type="pres">
      <dgm:prSet presAssocID="{7F781B21-A606-4A8A-8CC3-A194E751B5D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4A7DDD7-6E49-41AE-BBED-A39CB182D756}" type="pres">
      <dgm:prSet presAssocID="{7F781B21-A606-4A8A-8CC3-A194E751B5DD}" presName="spaceRect" presStyleCnt="0"/>
      <dgm:spPr/>
    </dgm:pt>
    <dgm:pt modelId="{F34A8FCB-44BD-4E47-925D-4AA3F9BA8D44}" type="pres">
      <dgm:prSet presAssocID="{7F781B21-A606-4A8A-8CC3-A194E751B5DD}" presName="textRect" presStyleLbl="revTx" presStyleIdx="0" presStyleCnt="4">
        <dgm:presLayoutVars>
          <dgm:chMax val="1"/>
          <dgm:chPref val="1"/>
        </dgm:presLayoutVars>
      </dgm:prSet>
      <dgm:spPr/>
    </dgm:pt>
    <dgm:pt modelId="{A5517B4A-9C4C-463A-ADF0-DF2110E596E6}" type="pres">
      <dgm:prSet presAssocID="{359CE560-F0B6-4493-BBCD-D5E7B890748F}" presName="sibTrans" presStyleCnt="0"/>
      <dgm:spPr/>
    </dgm:pt>
    <dgm:pt modelId="{9A80FE24-E5B5-4926-94C0-AE06684A1BE4}" type="pres">
      <dgm:prSet presAssocID="{4F17A4D4-C831-4D2C-95B1-BA2596ED80ED}" presName="compNode" presStyleCnt="0"/>
      <dgm:spPr/>
    </dgm:pt>
    <dgm:pt modelId="{B8467D18-376D-4AF7-B0DB-52A6CDF6F7AE}" type="pres">
      <dgm:prSet presAssocID="{4F17A4D4-C831-4D2C-95B1-BA2596ED80ED}" presName="iconBgRect" presStyleLbl="bgShp" presStyleIdx="1" presStyleCnt="4"/>
      <dgm:spPr/>
    </dgm:pt>
    <dgm:pt modelId="{C1638480-CB23-4A8C-8F16-E89E3F86FD39}" type="pres">
      <dgm:prSet presAssocID="{4F17A4D4-C831-4D2C-95B1-BA2596ED80E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tochondria"/>
        </a:ext>
      </dgm:extLst>
    </dgm:pt>
    <dgm:pt modelId="{C866C5EA-C572-47DF-97C2-53333064AF75}" type="pres">
      <dgm:prSet presAssocID="{4F17A4D4-C831-4D2C-95B1-BA2596ED80ED}" presName="spaceRect" presStyleCnt="0"/>
      <dgm:spPr/>
    </dgm:pt>
    <dgm:pt modelId="{02967FBA-2C46-47A9-87DD-47FCB39CD1FC}" type="pres">
      <dgm:prSet presAssocID="{4F17A4D4-C831-4D2C-95B1-BA2596ED80ED}" presName="textRect" presStyleLbl="revTx" presStyleIdx="1" presStyleCnt="4">
        <dgm:presLayoutVars>
          <dgm:chMax val="1"/>
          <dgm:chPref val="1"/>
        </dgm:presLayoutVars>
      </dgm:prSet>
      <dgm:spPr/>
    </dgm:pt>
    <dgm:pt modelId="{43CED2BD-AFFD-42CC-AEDB-BA6A19CCBBB9}" type="pres">
      <dgm:prSet presAssocID="{93439C92-8164-44A9-B9D7-719AFE1AC0BF}" presName="sibTrans" presStyleCnt="0"/>
      <dgm:spPr/>
    </dgm:pt>
    <dgm:pt modelId="{25C4870E-438B-4CE2-8034-8D0696CCA030}" type="pres">
      <dgm:prSet presAssocID="{28073037-5177-4686-857C-9ED81EB26946}" presName="compNode" presStyleCnt="0"/>
      <dgm:spPr/>
    </dgm:pt>
    <dgm:pt modelId="{278A20B6-CD18-430E-B0B7-8F3E6CF0E6D0}" type="pres">
      <dgm:prSet presAssocID="{28073037-5177-4686-857C-9ED81EB26946}" presName="iconBgRect" presStyleLbl="bgShp" presStyleIdx="2" presStyleCnt="4"/>
      <dgm:spPr/>
    </dgm:pt>
    <dgm:pt modelId="{E4F7A24D-B72E-45A1-9FAD-4C5558BAEBEE}" type="pres">
      <dgm:prSet presAssocID="{28073037-5177-4686-857C-9ED81EB2694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36BD7912-E8CE-47C2-B9A6-D3EEC0925DA7}" type="pres">
      <dgm:prSet presAssocID="{28073037-5177-4686-857C-9ED81EB26946}" presName="spaceRect" presStyleCnt="0"/>
      <dgm:spPr/>
    </dgm:pt>
    <dgm:pt modelId="{8E667AC8-1276-4386-95E3-D4DF05A64AAE}" type="pres">
      <dgm:prSet presAssocID="{28073037-5177-4686-857C-9ED81EB26946}" presName="textRect" presStyleLbl="revTx" presStyleIdx="2" presStyleCnt="4">
        <dgm:presLayoutVars>
          <dgm:chMax val="1"/>
          <dgm:chPref val="1"/>
        </dgm:presLayoutVars>
      </dgm:prSet>
      <dgm:spPr/>
    </dgm:pt>
    <dgm:pt modelId="{EC4BED83-5F76-435E-8250-C1034E12D115}" type="pres">
      <dgm:prSet presAssocID="{C0D8D044-59B2-4A6D-9F93-E5E406C42A05}" presName="sibTrans" presStyleCnt="0"/>
      <dgm:spPr/>
    </dgm:pt>
    <dgm:pt modelId="{2553ACAB-8928-4D54-9D85-27674C179174}" type="pres">
      <dgm:prSet presAssocID="{BE943D61-3BD0-4C4B-9E0D-852D1CAE6269}" presName="compNode" presStyleCnt="0"/>
      <dgm:spPr/>
    </dgm:pt>
    <dgm:pt modelId="{1EC65656-0786-40D2-9A95-0447D4FB36B7}" type="pres">
      <dgm:prSet presAssocID="{BE943D61-3BD0-4C4B-9E0D-852D1CAE6269}" presName="iconBgRect" presStyleLbl="bgShp" presStyleIdx="3" presStyleCnt="4"/>
      <dgm:spPr/>
    </dgm:pt>
    <dgm:pt modelId="{82512D14-16A4-4CD4-A151-FF5E40574039}" type="pres">
      <dgm:prSet presAssocID="{BE943D61-3BD0-4C4B-9E0D-852D1CAE626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066B1DF2-E9A1-42EC-8360-ACAAB62B6C0C}" type="pres">
      <dgm:prSet presAssocID="{BE943D61-3BD0-4C4B-9E0D-852D1CAE6269}" presName="spaceRect" presStyleCnt="0"/>
      <dgm:spPr/>
    </dgm:pt>
    <dgm:pt modelId="{9CA09219-20F1-46D1-B9D8-508258873541}" type="pres">
      <dgm:prSet presAssocID="{BE943D61-3BD0-4C4B-9E0D-852D1CAE626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8CFC05-D8ED-43A4-B6ED-E3CE220FBA28}" type="presOf" srcId="{28073037-5177-4686-857C-9ED81EB26946}" destId="{8E667AC8-1276-4386-95E3-D4DF05A64AAE}" srcOrd="0" destOrd="0" presId="urn:microsoft.com/office/officeart/2018/5/layout/IconCircleLabelList"/>
    <dgm:cxn modelId="{C8643710-6D2F-43E3-8087-89FDF8E8F855}" type="presOf" srcId="{C0C21A2E-50EE-42AD-ACC5-A097F03A7432}" destId="{5348CB2C-820A-4144-9311-C706AEBC9AC9}" srcOrd="0" destOrd="0" presId="urn:microsoft.com/office/officeart/2018/5/layout/IconCircleLabelList"/>
    <dgm:cxn modelId="{57DF1425-C6DC-4E4E-9D65-252D13888ADB}" srcId="{C0C21A2E-50EE-42AD-ACC5-A097F03A7432}" destId="{4F17A4D4-C831-4D2C-95B1-BA2596ED80ED}" srcOrd="1" destOrd="0" parTransId="{EE1335FD-E279-499C-BE57-926A75C1E8EA}" sibTransId="{93439C92-8164-44A9-B9D7-719AFE1AC0BF}"/>
    <dgm:cxn modelId="{4E30182C-A435-4B9A-B9CC-1105672F9C82}" srcId="{C0C21A2E-50EE-42AD-ACC5-A097F03A7432}" destId="{BE943D61-3BD0-4C4B-9E0D-852D1CAE6269}" srcOrd="3" destOrd="0" parTransId="{9F903C24-ABB9-4C31-8289-40F45F983490}" sibTransId="{3847B409-0452-4EDF-83C1-1CD4B3A0BA0A}"/>
    <dgm:cxn modelId="{663C3F71-E6A5-483D-9EAE-B3618BEF0F3E}" type="presOf" srcId="{4F17A4D4-C831-4D2C-95B1-BA2596ED80ED}" destId="{02967FBA-2C46-47A9-87DD-47FCB39CD1FC}" srcOrd="0" destOrd="0" presId="urn:microsoft.com/office/officeart/2018/5/layout/IconCircleLabelList"/>
    <dgm:cxn modelId="{9E2B7797-1478-4EBC-AE2D-C3F178B87F76}" type="presOf" srcId="{BE943D61-3BD0-4C4B-9E0D-852D1CAE6269}" destId="{9CA09219-20F1-46D1-B9D8-508258873541}" srcOrd="0" destOrd="0" presId="urn:microsoft.com/office/officeart/2018/5/layout/IconCircleLabelList"/>
    <dgm:cxn modelId="{89078AB1-E073-421C-A8E8-0925122F881A}" type="presOf" srcId="{7F781B21-A606-4A8A-8CC3-A194E751B5DD}" destId="{F34A8FCB-44BD-4E47-925D-4AA3F9BA8D44}" srcOrd="0" destOrd="0" presId="urn:microsoft.com/office/officeart/2018/5/layout/IconCircleLabelList"/>
    <dgm:cxn modelId="{3548EAD1-D5B3-41F4-8BB1-8A33EDCAE6DA}" srcId="{C0C21A2E-50EE-42AD-ACC5-A097F03A7432}" destId="{28073037-5177-4686-857C-9ED81EB26946}" srcOrd="2" destOrd="0" parTransId="{5CEC15CC-E521-46CE-89BD-EFA4E525AC10}" sibTransId="{C0D8D044-59B2-4A6D-9F93-E5E406C42A05}"/>
    <dgm:cxn modelId="{EB3DA9FD-71F9-40B8-B81E-75FCDF745FDD}" srcId="{C0C21A2E-50EE-42AD-ACC5-A097F03A7432}" destId="{7F781B21-A606-4A8A-8CC3-A194E751B5DD}" srcOrd="0" destOrd="0" parTransId="{AAD02792-CFB5-484C-B70A-EE61C4CBE805}" sibTransId="{359CE560-F0B6-4493-BBCD-D5E7B890748F}"/>
    <dgm:cxn modelId="{E7AFB884-CFF1-4A90-8866-945F7CBE2ED7}" type="presParOf" srcId="{5348CB2C-820A-4144-9311-C706AEBC9AC9}" destId="{49BDC953-6FE8-4330-AEA0-B03D123B5ABC}" srcOrd="0" destOrd="0" presId="urn:microsoft.com/office/officeart/2018/5/layout/IconCircleLabelList"/>
    <dgm:cxn modelId="{AEC2C276-C21D-403A-89C6-1AE0FA30EF15}" type="presParOf" srcId="{49BDC953-6FE8-4330-AEA0-B03D123B5ABC}" destId="{5BF7DD50-5049-4599-BEC5-7B7BBAE9D45B}" srcOrd="0" destOrd="0" presId="urn:microsoft.com/office/officeart/2018/5/layout/IconCircleLabelList"/>
    <dgm:cxn modelId="{885449C0-6247-4A84-8C80-32BE7D28A38D}" type="presParOf" srcId="{49BDC953-6FE8-4330-AEA0-B03D123B5ABC}" destId="{9D9CF9FC-54A4-404F-8595-830C93C96BD5}" srcOrd="1" destOrd="0" presId="urn:microsoft.com/office/officeart/2018/5/layout/IconCircleLabelList"/>
    <dgm:cxn modelId="{7DA88F3A-8ED8-4ECD-9EEF-C164BEF52D50}" type="presParOf" srcId="{49BDC953-6FE8-4330-AEA0-B03D123B5ABC}" destId="{34A7DDD7-6E49-41AE-BBED-A39CB182D756}" srcOrd="2" destOrd="0" presId="urn:microsoft.com/office/officeart/2018/5/layout/IconCircleLabelList"/>
    <dgm:cxn modelId="{032649C7-E311-4748-8B7B-9A1B87053ED4}" type="presParOf" srcId="{49BDC953-6FE8-4330-AEA0-B03D123B5ABC}" destId="{F34A8FCB-44BD-4E47-925D-4AA3F9BA8D44}" srcOrd="3" destOrd="0" presId="urn:microsoft.com/office/officeart/2018/5/layout/IconCircleLabelList"/>
    <dgm:cxn modelId="{20A3A207-90EF-46F2-B2EE-086503003CFC}" type="presParOf" srcId="{5348CB2C-820A-4144-9311-C706AEBC9AC9}" destId="{A5517B4A-9C4C-463A-ADF0-DF2110E596E6}" srcOrd="1" destOrd="0" presId="urn:microsoft.com/office/officeart/2018/5/layout/IconCircleLabelList"/>
    <dgm:cxn modelId="{43A271E6-E74D-4908-A610-4673AFB4F857}" type="presParOf" srcId="{5348CB2C-820A-4144-9311-C706AEBC9AC9}" destId="{9A80FE24-E5B5-4926-94C0-AE06684A1BE4}" srcOrd="2" destOrd="0" presId="urn:microsoft.com/office/officeart/2018/5/layout/IconCircleLabelList"/>
    <dgm:cxn modelId="{70FDD80F-851F-4F54-9897-E626AD906574}" type="presParOf" srcId="{9A80FE24-E5B5-4926-94C0-AE06684A1BE4}" destId="{B8467D18-376D-4AF7-B0DB-52A6CDF6F7AE}" srcOrd="0" destOrd="0" presId="urn:microsoft.com/office/officeart/2018/5/layout/IconCircleLabelList"/>
    <dgm:cxn modelId="{084285BC-7711-4D05-A1A1-DE44E47639BB}" type="presParOf" srcId="{9A80FE24-E5B5-4926-94C0-AE06684A1BE4}" destId="{C1638480-CB23-4A8C-8F16-E89E3F86FD39}" srcOrd="1" destOrd="0" presId="urn:microsoft.com/office/officeart/2018/5/layout/IconCircleLabelList"/>
    <dgm:cxn modelId="{BCA09E7A-B3E9-40E2-A29F-E6252D21542E}" type="presParOf" srcId="{9A80FE24-E5B5-4926-94C0-AE06684A1BE4}" destId="{C866C5EA-C572-47DF-97C2-53333064AF75}" srcOrd="2" destOrd="0" presId="urn:microsoft.com/office/officeart/2018/5/layout/IconCircleLabelList"/>
    <dgm:cxn modelId="{0B3DDDF4-D3EA-4ABB-B2A2-BD9E4F142F46}" type="presParOf" srcId="{9A80FE24-E5B5-4926-94C0-AE06684A1BE4}" destId="{02967FBA-2C46-47A9-87DD-47FCB39CD1FC}" srcOrd="3" destOrd="0" presId="urn:microsoft.com/office/officeart/2018/5/layout/IconCircleLabelList"/>
    <dgm:cxn modelId="{47C3EA18-E7DA-463A-99DE-30081F9298B5}" type="presParOf" srcId="{5348CB2C-820A-4144-9311-C706AEBC9AC9}" destId="{43CED2BD-AFFD-42CC-AEDB-BA6A19CCBBB9}" srcOrd="3" destOrd="0" presId="urn:microsoft.com/office/officeart/2018/5/layout/IconCircleLabelList"/>
    <dgm:cxn modelId="{53023BC5-3D6A-41AD-A428-F3CCEAA03601}" type="presParOf" srcId="{5348CB2C-820A-4144-9311-C706AEBC9AC9}" destId="{25C4870E-438B-4CE2-8034-8D0696CCA030}" srcOrd="4" destOrd="0" presId="urn:microsoft.com/office/officeart/2018/5/layout/IconCircleLabelList"/>
    <dgm:cxn modelId="{4DF171FF-8539-4B20-9ED7-21F3A4A0ACC6}" type="presParOf" srcId="{25C4870E-438B-4CE2-8034-8D0696CCA030}" destId="{278A20B6-CD18-430E-B0B7-8F3E6CF0E6D0}" srcOrd="0" destOrd="0" presId="urn:microsoft.com/office/officeart/2018/5/layout/IconCircleLabelList"/>
    <dgm:cxn modelId="{4769042D-C66B-47AB-8A29-EEC274887325}" type="presParOf" srcId="{25C4870E-438B-4CE2-8034-8D0696CCA030}" destId="{E4F7A24D-B72E-45A1-9FAD-4C5558BAEBEE}" srcOrd="1" destOrd="0" presId="urn:microsoft.com/office/officeart/2018/5/layout/IconCircleLabelList"/>
    <dgm:cxn modelId="{2DBDC7E2-9323-438F-8316-3907C554F4B8}" type="presParOf" srcId="{25C4870E-438B-4CE2-8034-8D0696CCA030}" destId="{36BD7912-E8CE-47C2-B9A6-D3EEC0925DA7}" srcOrd="2" destOrd="0" presId="urn:microsoft.com/office/officeart/2018/5/layout/IconCircleLabelList"/>
    <dgm:cxn modelId="{171CD6B3-05E1-4716-BA1E-223BCD92C641}" type="presParOf" srcId="{25C4870E-438B-4CE2-8034-8D0696CCA030}" destId="{8E667AC8-1276-4386-95E3-D4DF05A64AAE}" srcOrd="3" destOrd="0" presId="urn:microsoft.com/office/officeart/2018/5/layout/IconCircleLabelList"/>
    <dgm:cxn modelId="{250F02B2-4A2A-41F8-88FD-9FAE592DBAEC}" type="presParOf" srcId="{5348CB2C-820A-4144-9311-C706AEBC9AC9}" destId="{EC4BED83-5F76-435E-8250-C1034E12D115}" srcOrd="5" destOrd="0" presId="urn:microsoft.com/office/officeart/2018/5/layout/IconCircleLabelList"/>
    <dgm:cxn modelId="{204E87D0-AD8A-4AAD-942C-2578DA4003FD}" type="presParOf" srcId="{5348CB2C-820A-4144-9311-C706AEBC9AC9}" destId="{2553ACAB-8928-4D54-9D85-27674C179174}" srcOrd="6" destOrd="0" presId="urn:microsoft.com/office/officeart/2018/5/layout/IconCircleLabelList"/>
    <dgm:cxn modelId="{BED14F43-3C9E-4D32-93FE-7222295E83F0}" type="presParOf" srcId="{2553ACAB-8928-4D54-9D85-27674C179174}" destId="{1EC65656-0786-40D2-9A95-0447D4FB36B7}" srcOrd="0" destOrd="0" presId="urn:microsoft.com/office/officeart/2018/5/layout/IconCircleLabelList"/>
    <dgm:cxn modelId="{94F6C16A-9312-4CA0-BF02-3180BE43C22E}" type="presParOf" srcId="{2553ACAB-8928-4D54-9D85-27674C179174}" destId="{82512D14-16A4-4CD4-A151-FF5E40574039}" srcOrd="1" destOrd="0" presId="urn:microsoft.com/office/officeart/2018/5/layout/IconCircleLabelList"/>
    <dgm:cxn modelId="{0691E55E-0474-497B-8CE5-E5A4E66A248B}" type="presParOf" srcId="{2553ACAB-8928-4D54-9D85-27674C179174}" destId="{066B1DF2-E9A1-42EC-8360-ACAAB62B6C0C}" srcOrd="2" destOrd="0" presId="urn:microsoft.com/office/officeart/2018/5/layout/IconCircleLabelList"/>
    <dgm:cxn modelId="{C222562D-2F99-45EA-BD4D-9F8657DA9546}" type="presParOf" srcId="{2553ACAB-8928-4D54-9D85-27674C179174}" destId="{9CA09219-20F1-46D1-B9D8-50825887354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88B4C8-7B55-4CF3-896B-8A089EAF3E49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5677D6A-6C1B-4375-ACB6-CF461AF75BF1}">
      <dgm:prSet/>
      <dgm:spPr/>
      <dgm:t>
        <a:bodyPr/>
        <a:lstStyle/>
        <a:p>
          <a:r>
            <a:rPr lang="en-US" b="1"/>
            <a:t>Pros:</a:t>
          </a:r>
          <a:endParaRPr lang="en-US"/>
        </a:p>
      </dgm:t>
    </dgm:pt>
    <dgm:pt modelId="{D6E46016-5DCE-44DA-917D-ABA060632E7C}" type="parTrans" cxnId="{8C53E534-6B18-47AC-88EE-951933268590}">
      <dgm:prSet/>
      <dgm:spPr/>
      <dgm:t>
        <a:bodyPr/>
        <a:lstStyle/>
        <a:p>
          <a:endParaRPr lang="en-US"/>
        </a:p>
      </dgm:t>
    </dgm:pt>
    <dgm:pt modelId="{E82D304C-3724-4E84-9C00-8B626BBC40AA}" type="sibTrans" cxnId="{8C53E534-6B18-47AC-88EE-951933268590}">
      <dgm:prSet/>
      <dgm:spPr/>
      <dgm:t>
        <a:bodyPr/>
        <a:lstStyle/>
        <a:p>
          <a:endParaRPr lang="en-US"/>
        </a:p>
      </dgm:t>
    </dgm:pt>
    <dgm:pt modelId="{41A7BB79-A696-460F-8047-6A3D6962C1E0}">
      <dgm:prSet/>
      <dgm:spPr/>
      <dgm:t>
        <a:bodyPr/>
        <a:lstStyle/>
        <a:p>
          <a:r>
            <a:rPr lang="en-US"/>
            <a:t>Your </a:t>
          </a:r>
          <a:r>
            <a:rPr lang="en-US" b="1"/>
            <a:t>own local </a:t>
          </a:r>
          <a:r>
            <a:rPr lang="en-US"/>
            <a:t>installation</a:t>
          </a:r>
        </a:p>
      </dgm:t>
    </dgm:pt>
    <dgm:pt modelId="{5E056FB3-9A88-40EB-B20D-37C793325F85}" type="parTrans" cxnId="{CC2D2561-6282-48B8-8945-C0D0E7A97FFE}">
      <dgm:prSet/>
      <dgm:spPr/>
      <dgm:t>
        <a:bodyPr/>
        <a:lstStyle/>
        <a:p>
          <a:endParaRPr lang="en-US"/>
        </a:p>
      </dgm:t>
    </dgm:pt>
    <dgm:pt modelId="{4CCEF3B4-9E07-4661-B954-CA8A6959F524}" type="sibTrans" cxnId="{CC2D2561-6282-48B8-8945-C0D0E7A97FFE}">
      <dgm:prSet/>
      <dgm:spPr/>
      <dgm:t>
        <a:bodyPr/>
        <a:lstStyle/>
        <a:p>
          <a:endParaRPr lang="en-US"/>
        </a:p>
      </dgm:t>
    </dgm:pt>
    <dgm:pt modelId="{5BD9F6D2-0E72-4823-A78E-D48873A6BC51}">
      <dgm:prSet/>
      <dgm:spPr/>
      <dgm:t>
        <a:bodyPr/>
        <a:lstStyle/>
        <a:p>
          <a:r>
            <a:rPr lang="en-US"/>
            <a:t>Easy </a:t>
          </a:r>
          <a:r>
            <a:rPr lang="en-US" b="1"/>
            <a:t>access to data</a:t>
          </a:r>
          <a:r>
            <a:rPr lang="en-US"/>
            <a:t> stored locally</a:t>
          </a:r>
        </a:p>
      </dgm:t>
    </dgm:pt>
    <dgm:pt modelId="{A79ABC05-DF19-40F2-997C-AD45BC32A5C7}" type="parTrans" cxnId="{4400AE68-E855-411D-B026-E87B711069E0}">
      <dgm:prSet/>
      <dgm:spPr/>
      <dgm:t>
        <a:bodyPr/>
        <a:lstStyle/>
        <a:p>
          <a:endParaRPr lang="en-US"/>
        </a:p>
      </dgm:t>
    </dgm:pt>
    <dgm:pt modelId="{698CE882-099B-4412-9AEC-38BF05FA43CE}" type="sibTrans" cxnId="{4400AE68-E855-411D-B026-E87B711069E0}">
      <dgm:prSet/>
      <dgm:spPr/>
      <dgm:t>
        <a:bodyPr/>
        <a:lstStyle/>
        <a:p>
          <a:endParaRPr lang="en-US"/>
        </a:p>
      </dgm:t>
    </dgm:pt>
    <dgm:pt modelId="{062681F5-4E3C-4505-AC3A-D44D1B663F23}">
      <dgm:prSet/>
      <dgm:spPr/>
      <dgm:t>
        <a:bodyPr/>
        <a:lstStyle/>
        <a:p>
          <a:r>
            <a:rPr lang="en-US"/>
            <a:t>More </a:t>
          </a:r>
          <a:r>
            <a:rPr lang="en-US" b="1"/>
            <a:t>control</a:t>
          </a:r>
          <a:r>
            <a:rPr lang="en-US"/>
            <a:t> over installed versions</a:t>
          </a:r>
        </a:p>
      </dgm:t>
    </dgm:pt>
    <dgm:pt modelId="{82318F20-59B6-4117-950E-6091691A0336}" type="parTrans" cxnId="{3A8FD720-BC86-485B-932C-47FBB7E9655E}">
      <dgm:prSet/>
      <dgm:spPr/>
      <dgm:t>
        <a:bodyPr/>
        <a:lstStyle/>
        <a:p>
          <a:endParaRPr lang="en-US"/>
        </a:p>
      </dgm:t>
    </dgm:pt>
    <dgm:pt modelId="{87273CA3-9FF7-4138-9E55-D25C637E82CC}" type="sibTrans" cxnId="{3A8FD720-BC86-485B-932C-47FBB7E9655E}">
      <dgm:prSet/>
      <dgm:spPr/>
      <dgm:t>
        <a:bodyPr/>
        <a:lstStyle/>
        <a:p>
          <a:endParaRPr lang="en-US"/>
        </a:p>
      </dgm:t>
    </dgm:pt>
    <dgm:pt modelId="{F3F8021C-D255-4DF7-A828-44A536E3FF47}">
      <dgm:prSet/>
      <dgm:spPr/>
      <dgm:t>
        <a:bodyPr/>
        <a:lstStyle/>
        <a:p>
          <a:r>
            <a:rPr lang="en-US" b="1"/>
            <a:t>Not</a:t>
          </a:r>
          <a:r>
            <a:rPr lang="en-US"/>
            <a:t> </a:t>
          </a:r>
          <a:r>
            <a:rPr lang="en-US" b="1"/>
            <a:t>difficult</a:t>
          </a:r>
          <a:r>
            <a:rPr lang="en-US"/>
            <a:t> if done </a:t>
          </a:r>
          <a:r>
            <a:rPr lang="en-US" b="1"/>
            <a:t>right</a:t>
          </a:r>
          <a:endParaRPr lang="en-US"/>
        </a:p>
      </dgm:t>
    </dgm:pt>
    <dgm:pt modelId="{6AF4EB36-6B64-45D7-A83D-630B1872E85D}" type="parTrans" cxnId="{B38FDBB4-3BD1-491C-A258-A09F7F307CD9}">
      <dgm:prSet/>
      <dgm:spPr/>
      <dgm:t>
        <a:bodyPr/>
        <a:lstStyle/>
        <a:p>
          <a:endParaRPr lang="en-US"/>
        </a:p>
      </dgm:t>
    </dgm:pt>
    <dgm:pt modelId="{B39BEF88-FE9B-4A9E-92AB-E026722B3BD8}" type="sibTrans" cxnId="{B38FDBB4-3BD1-491C-A258-A09F7F307CD9}">
      <dgm:prSet/>
      <dgm:spPr/>
      <dgm:t>
        <a:bodyPr/>
        <a:lstStyle/>
        <a:p>
          <a:endParaRPr lang="en-US"/>
        </a:p>
      </dgm:t>
    </dgm:pt>
    <dgm:pt modelId="{CEC2FA69-F3E0-41C4-8017-E8867E704F9E}">
      <dgm:prSet/>
      <dgm:spPr/>
      <dgm:t>
        <a:bodyPr/>
        <a:lstStyle/>
        <a:p>
          <a:r>
            <a:rPr lang="en-US" b="1"/>
            <a:t>Cons:</a:t>
          </a:r>
          <a:endParaRPr lang="en-US"/>
        </a:p>
      </dgm:t>
    </dgm:pt>
    <dgm:pt modelId="{D5FAABB7-48A2-48F9-A176-C355ACFC0607}" type="parTrans" cxnId="{5FB242B0-4209-4D11-9388-AC5AE9661C4F}">
      <dgm:prSet/>
      <dgm:spPr/>
      <dgm:t>
        <a:bodyPr/>
        <a:lstStyle/>
        <a:p>
          <a:endParaRPr lang="en-US"/>
        </a:p>
      </dgm:t>
    </dgm:pt>
    <dgm:pt modelId="{028F359D-029C-43AE-BBFE-9473CE7F401A}" type="sibTrans" cxnId="{5FB242B0-4209-4D11-9388-AC5AE9661C4F}">
      <dgm:prSet/>
      <dgm:spPr/>
      <dgm:t>
        <a:bodyPr/>
        <a:lstStyle/>
        <a:p>
          <a:endParaRPr lang="en-US"/>
        </a:p>
      </dgm:t>
    </dgm:pt>
    <dgm:pt modelId="{07CD6A55-32E5-439D-8E86-4594CFDD05F8}">
      <dgm:prSet/>
      <dgm:spPr/>
      <dgm:t>
        <a:bodyPr/>
        <a:lstStyle/>
        <a:p>
          <a:r>
            <a:rPr lang="en-US"/>
            <a:t>May require solving </a:t>
          </a:r>
          <a:r>
            <a:rPr lang="en-US" b="1"/>
            <a:t>issues </a:t>
          </a:r>
          <a:r>
            <a:rPr lang="en-US"/>
            <a:t>(sometimes obscure) if </a:t>
          </a:r>
          <a:r>
            <a:rPr lang="en-US" b="1"/>
            <a:t>incorrectly installed</a:t>
          </a:r>
          <a:endParaRPr lang="en-US"/>
        </a:p>
      </dgm:t>
    </dgm:pt>
    <dgm:pt modelId="{B8138D92-87AD-49DE-9FD3-7C05FDDE4EED}" type="parTrans" cxnId="{F4D3241F-8B5C-4893-A719-86237B42F79B}">
      <dgm:prSet/>
      <dgm:spPr/>
      <dgm:t>
        <a:bodyPr/>
        <a:lstStyle/>
        <a:p>
          <a:endParaRPr lang="en-US"/>
        </a:p>
      </dgm:t>
    </dgm:pt>
    <dgm:pt modelId="{DB48615F-07CE-4E2C-8DF4-3D819E4BA98B}" type="sibTrans" cxnId="{F4D3241F-8B5C-4893-A719-86237B42F79B}">
      <dgm:prSet/>
      <dgm:spPr/>
      <dgm:t>
        <a:bodyPr/>
        <a:lstStyle/>
        <a:p>
          <a:endParaRPr lang="en-US"/>
        </a:p>
      </dgm:t>
    </dgm:pt>
    <dgm:pt modelId="{396D08ED-84F7-4E31-98D5-EA630221980F}">
      <dgm:prSet/>
      <dgm:spPr/>
      <dgm:t>
        <a:bodyPr/>
        <a:lstStyle/>
        <a:p>
          <a:r>
            <a:rPr lang="en-US" dirty="0"/>
            <a:t>Each </a:t>
          </a:r>
          <a:r>
            <a:rPr lang="en-US" b="1" dirty="0"/>
            <a:t>Operating System </a:t>
          </a:r>
          <a:r>
            <a:rPr lang="en-US" dirty="0"/>
            <a:t>(Windows, MacOS, Linux, …) may require </a:t>
          </a:r>
          <a:r>
            <a:rPr lang="en-US" b="1" dirty="0"/>
            <a:t>specific</a:t>
          </a:r>
          <a:r>
            <a:rPr lang="en-US" dirty="0"/>
            <a:t> </a:t>
          </a:r>
          <a:r>
            <a:rPr lang="en-US" b="1" dirty="0"/>
            <a:t>steps</a:t>
          </a:r>
          <a:endParaRPr lang="en-US" dirty="0"/>
        </a:p>
      </dgm:t>
    </dgm:pt>
    <dgm:pt modelId="{0F8B63CE-EBFD-4089-8623-71629135BEA1}" type="parTrans" cxnId="{289DFADE-19A1-4E96-AD6B-B04044F61BD8}">
      <dgm:prSet/>
      <dgm:spPr/>
      <dgm:t>
        <a:bodyPr/>
        <a:lstStyle/>
        <a:p>
          <a:endParaRPr lang="en-US"/>
        </a:p>
      </dgm:t>
    </dgm:pt>
    <dgm:pt modelId="{E6B12E44-C862-4586-8517-EA676FD9649F}" type="sibTrans" cxnId="{289DFADE-19A1-4E96-AD6B-B04044F61BD8}">
      <dgm:prSet/>
      <dgm:spPr/>
      <dgm:t>
        <a:bodyPr/>
        <a:lstStyle/>
        <a:p>
          <a:endParaRPr lang="en-US"/>
        </a:p>
      </dgm:t>
    </dgm:pt>
    <dgm:pt modelId="{4714EEF9-B47B-490F-B348-A8C9EAFCBF36}" type="pres">
      <dgm:prSet presAssocID="{3988B4C8-7B55-4CF3-896B-8A089EAF3E49}" presName="linear" presStyleCnt="0">
        <dgm:presLayoutVars>
          <dgm:dir/>
          <dgm:animLvl val="lvl"/>
          <dgm:resizeHandles val="exact"/>
        </dgm:presLayoutVars>
      </dgm:prSet>
      <dgm:spPr/>
    </dgm:pt>
    <dgm:pt modelId="{F9D97ECB-2FCE-4060-9AE2-DBE9CE238CBE}" type="pres">
      <dgm:prSet presAssocID="{D5677D6A-6C1B-4375-ACB6-CF461AF75BF1}" presName="parentLin" presStyleCnt="0"/>
      <dgm:spPr/>
    </dgm:pt>
    <dgm:pt modelId="{05341B85-86A6-4E38-A7C7-0C8236A14EE5}" type="pres">
      <dgm:prSet presAssocID="{D5677D6A-6C1B-4375-ACB6-CF461AF75BF1}" presName="parentLeftMargin" presStyleLbl="node1" presStyleIdx="0" presStyleCnt="2"/>
      <dgm:spPr/>
    </dgm:pt>
    <dgm:pt modelId="{94865593-4FF9-4F14-8FF0-FD7930B8E37E}" type="pres">
      <dgm:prSet presAssocID="{D5677D6A-6C1B-4375-ACB6-CF461AF75BF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DCFA50B-784A-4C9A-9F06-C24292883790}" type="pres">
      <dgm:prSet presAssocID="{D5677D6A-6C1B-4375-ACB6-CF461AF75BF1}" presName="negativeSpace" presStyleCnt="0"/>
      <dgm:spPr/>
    </dgm:pt>
    <dgm:pt modelId="{CB918B94-8961-4BE0-BB72-A7B46EFA59F0}" type="pres">
      <dgm:prSet presAssocID="{D5677D6A-6C1B-4375-ACB6-CF461AF75BF1}" presName="childText" presStyleLbl="conFgAcc1" presStyleIdx="0" presStyleCnt="2">
        <dgm:presLayoutVars>
          <dgm:bulletEnabled val="1"/>
        </dgm:presLayoutVars>
      </dgm:prSet>
      <dgm:spPr/>
    </dgm:pt>
    <dgm:pt modelId="{FEAA12C7-46AD-4F95-8D83-51A42409E7C4}" type="pres">
      <dgm:prSet presAssocID="{E82D304C-3724-4E84-9C00-8B626BBC40AA}" presName="spaceBetweenRectangles" presStyleCnt="0"/>
      <dgm:spPr/>
    </dgm:pt>
    <dgm:pt modelId="{7A087989-99F5-48C4-A731-D44041098D03}" type="pres">
      <dgm:prSet presAssocID="{CEC2FA69-F3E0-41C4-8017-E8867E704F9E}" presName="parentLin" presStyleCnt="0"/>
      <dgm:spPr/>
    </dgm:pt>
    <dgm:pt modelId="{B1F54635-AC7D-444E-BFFD-D57588F0E0B8}" type="pres">
      <dgm:prSet presAssocID="{CEC2FA69-F3E0-41C4-8017-E8867E704F9E}" presName="parentLeftMargin" presStyleLbl="node1" presStyleIdx="0" presStyleCnt="2"/>
      <dgm:spPr/>
    </dgm:pt>
    <dgm:pt modelId="{2019A3F5-337B-446D-98EB-65D23D3FAA03}" type="pres">
      <dgm:prSet presAssocID="{CEC2FA69-F3E0-41C4-8017-E8867E704F9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49A79FD-018F-4A12-9415-374F55823359}" type="pres">
      <dgm:prSet presAssocID="{CEC2FA69-F3E0-41C4-8017-E8867E704F9E}" presName="negativeSpace" presStyleCnt="0"/>
      <dgm:spPr/>
    </dgm:pt>
    <dgm:pt modelId="{AEC6B1A9-9516-4A48-9B42-FD50F296F894}" type="pres">
      <dgm:prSet presAssocID="{CEC2FA69-F3E0-41C4-8017-E8867E704F9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4D3241F-8B5C-4893-A719-86237B42F79B}" srcId="{CEC2FA69-F3E0-41C4-8017-E8867E704F9E}" destId="{07CD6A55-32E5-439D-8E86-4594CFDD05F8}" srcOrd="0" destOrd="0" parTransId="{B8138D92-87AD-49DE-9FD3-7C05FDDE4EED}" sibTransId="{DB48615F-07CE-4E2C-8DF4-3D819E4BA98B}"/>
    <dgm:cxn modelId="{3A8FD720-BC86-485B-932C-47FBB7E9655E}" srcId="{D5677D6A-6C1B-4375-ACB6-CF461AF75BF1}" destId="{062681F5-4E3C-4505-AC3A-D44D1B663F23}" srcOrd="2" destOrd="0" parTransId="{82318F20-59B6-4117-950E-6091691A0336}" sibTransId="{87273CA3-9FF7-4138-9E55-D25C637E82CC}"/>
    <dgm:cxn modelId="{8C53E534-6B18-47AC-88EE-951933268590}" srcId="{3988B4C8-7B55-4CF3-896B-8A089EAF3E49}" destId="{D5677D6A-6C1B-4375-ACB6-CF461AF75BF1}" srcOrd="0" destOrd="0" parTransId="{D6E46016-5DCE-44DA-917D-ABA060632E7C}" sibTransId="{E82D304C-3724-4E84-9C00-8B626BBC40AA}"/>
    <dgm:cxn modelId="{B226CD35-BB7A-4DEB-A1D5-9E5C4C6C233D}" type="presOf" srcId="{3988B4C8-7B55-4CF3-896B-8A089EAF3E49}" destId="{4714EEF9-B47B-490F-B348-A8C9EAFCBF36}" srcOrd="0" destOrd="0" presId="urn:microsoft.com/office/officeart/2005/8/layout/list1"/>
    <dgm:cxn modelId="{31323A3A-57BE-40C4-A963-7E308BD39397}" type="presOf" srcId="{062681F5-4E3C-4505-AC3A-D44D1B663F23}" destId="{CB918B94-8961-4BE0-BB72-A7B46EFA59F0}" srcOrd="0" destOrd="2" presId="urn:microsoft.com/office/officeart/2005/8/layout/list1"/>
    <dgm:cxn modelId="{E4057647-EE18-44D7-9D69-5C4974D71090}" type="presOf" srcId="{5BD9F6D2-0E72-4823-A78E-D48873A6BC51}" destId="{CB918B94-8961-4BE0-BB72-A7B46EFA59F0}" srcOrd="0" destOrd="1" presId="urn:microsoft.com/office/officeart/2005/8/layout/list1"/>
    <dgm:cxn modelId="{CC2D2561-6282-48B8-8945-C0D0E7A97FFE}" srcId="{D5677D6A-6C1B-4375-ACB6-CF461AF75BF1}" destId="{41A7BB79-A696-460F-8047-6A3D6962C1E0}" srcOrd="0" destOrd="0" parTransId="{5E056FB3-9A88-40EB-B20D-37C793325F85}" sibTransId="{4CCEF3B4-9E07-4661-B954-CA8A6959F524}"/>
    <dgm:cxn modelId="{4400AE68-E855-411D-B026-E87B711069E0}" srcId="{D5677D6A-6C1B-4375-ACB6-CF461AF75BF1}" destId="{5BD9F6D2-0E72-4823-A78E-D48873A6BC51}" srcOrd="1" destOrd="0" parTransId="{A79ABC05-DF19-40F2-997C-AD45BC32A5C7}" sibTransId="{698CE882-099B-4412-9AEC-38BF05FA43CE}"/>
    <dgm:cxn modelId="{B36BE268-4AC7-4243-B0DD-6A4B7763C027}" type="presOf" srcId="{07CD6A55-32E5-439D-8E86-4594CFDD05F8}" destId="{AEC6B1A9-9516-4A48-9B42-FD50F296F894}" srcOrd="0" destOrd="0" presId="urn:microsoft.com/office/officeart/2005/8/layout/list1"/>
    <dgm:cxn modelId="{729D117D-74BA-4EA0-898E-979DF068E606}" type="presOf" srcId="{CEC2FA69-F3E0-41C4-8017-E8867E704F9E}" destId="{B1F54635-AC7D-444E-BFFD-D57588F0E0B8}" srcOrd="0" destOrd="0" presId="urn:microsoft.com/office/officeart/2005/8/layout/list1"/>
    <dgm:cxn modelId="{9DAD7288-AF75-4275-B735-BB50D261BAAF}" type="presOf" srcId="{D5677D6A-6C1B-4375-ACB6-CF461AF75BF1}" destId="{94865593-4FF9-4F14-8FF0-FD7930B8E37E}" srcOrd="1" destOrd="0" presId="urn:microsoft.com/office/officeart/2005/8/layout/list1"/>
    <dgm:cxn modelId="{4B951799-C32B-4DFF-84DA-11B7B46F1B97}" type="presOf" srcId="{D5677D6A-6C1B-4375-ACB6-CF461AF75BF1}" destId="{05341B85-86A6-4E38-A7C7-0C8236A14EE5}" srcOrd="0" destOrd="0" presId="urn:microsoft.com/office/officeart/2005/8/layout/list1"/>
    <dgm:cxn modelId="{5FB242B0-4209-4D11-9388-AC5AE9661C4F}" srcId="{3988B4C8-7B55-4CF3-896B-8A089EAF3E49}" destId="{CEC2FA69-F3E0-41C4-8017-E8867E704F9E}" srcOrd="1" destOrd="0" parTransId="{D5FAABB7-48A2-48F9-A176-C355ACFC0607}" sibTransId="{028F359D-029C-43AE-BBFE-9473CE7F401A}"/>
    <dgm:cxn modelId="{B38FDBB4-3BD1-491C-A258-A09F7F307CD9}" srcId="{D5677D6A-6C1B-4375-ACB6-CF461AF75BF1}" destId="{F3F8021C-D255-4DF7-A828-44A536E3FF47}" srcOrd="3" destOrd="0" parTransId="{6AF4EB36-6B64-45D7-A83D-630B1872E85D}" sibTransId="{B39BEF88-FE9B-4A9E-92AB-E026722B3BD8}"/>
    <dgm:cxn modelId="{F7EA0FCD-C7E0-4F18-86F3-A377EAEF9928}" type="presOf" srcId="{F3F8021C-D255-4DF7-A828-44A536E3FF47}" destId="{CB918B94-8961-4BE0-BB72-A7B46EFA59F0}" srcOrd="0" destOrd="3" presId="urn:microsoft.com/office/officeart/2005/8/layout/list1"/>
    <dgm:cxn modelId="{289DFADE-19A1-4E96-AD6B-B04044F61BD8}" srcId="{CEC2FA69-F3E0-41C4-8017-E8867E704F9E}" destId="{396D08ED-84F7-4E31-98D5-EA630221980F}" srcOrd="1" destOrd="0" parTransId="{0F8B63CE-EBFD-4089-8623-71629135BEA1}" sibTransId="{E6B12E44-C862-4586-8517-EA676FD9649F}"/>
    <dgm:cxn modelId="{C89ECEDF-FE65-48E5-AD9E-2913F72BD3CE}" type="presOf" srcId="{CEC2FA69-F3E0-41C4-8017-E8867E704F9E}" destId="{2019A3F5-337B-446D-98EB-65D23D3FAA03}" srcOrd="1" destOrd="0" presId="urn:microsoft.com/office/officeart/2005/8/layout/list1"/>
    <dgm:cxn modelId="{0F7DBBE6-3BDD-4C89-80D0-13B76CB03DF6}" type="presOf" srcId="{41A7BB79-A696-460F-8047-6A3D6962C1E0}" destId="{CB918B94-8961-4BE0-BB72-A7B46EFA59F0}" srcOrd="0" destOrd="0" presId="urn:microsoft.com/office/officeart/2005/8/layout/list1"/>
    <dgm:cxn modelId="{A7D161EF-60FD-49ED-95A6-4F4FB7CF9DB6}" type="presOf" srcId="{396D08ED-84F7-4E31-98D5-EA630221980F}" destId="{AEC6B1A9-9516-4A48-9B42-FD50F296F894}" srcOrd="0" destOrd="1" presId="urn:microsoft.com/office/officeart/2005/8/layout/list1"/>
    <dgm:cxn modelId="{3FA76326-864E-411B-8D02-A53F35214316}" type="presParOf" srcId="{4714EEF9-B47B-490F-B348-A8C9EAFCBF36}" destId="{F9D97ECB-2FCE-4060-9AE2-DBE9CE238CBE}" srcOrd="0" destOrd="0" presId="urn:microsoft.com/office/officeart/2005/8/layout/list1"/>
    <dgm:cxn modelId="{C5455EEE-BCB6-4531-93AB-948A002FF7F5}" type="presParOf" srcId="{F9D97ECB-2FCE-4060-9AE2-DBE9CE238CBE}" destId="{05341B85-86A6-4E38-A7C7-0C8236A14EE5}" srcOrd="0" destOrd="0" presId="urn:microsoft.com/office/officeart/2005/8/layout/list1"/>
    <dgm:cxn modelId="{F7B209BC-79CE-4923-927F-8EB23283A7EF}" type="presParOf" srcId="{F9D97ECB-2FCE-4060-9AE2-DBE9CE238CBE}" destId="{94865593-4FF9-4F14-8FF0-FD7930B8E37E}" srcOrd="1" destOrd="0" presId="urn:microsoft.com/office/officeart/2005/8/layout/list1"/>
    <dgm:cxn modelId="{C6DA0D98-52F9-4F73-B6A6-74DA40B93211}" type="presParOf" srcId="{4714EEF9-B47B-490F-B348-A8C9EAFCBF36}" destId="{2DCFA50B-784A-4C9A-9F06-C24292883790}" srcOrd="1" destOrd="0" presId="urn:microsoft.com/office/officeart/2005/8/layout/list1"/>
    <dgm:cxn modelId="{B0F9D5D8-EA79-4135-BA73-25A4DAD000CF}" type="presParOf" srcId="{4714EEF9-B47B-490F-B348-A8C9EAFCBF36}" destId="{CB918B94-8961-4BE0-BB72-A7B46EFA59F0}" srcOrd="2" destOrd="0" presId="urn:microsoft.com/office/officeart/2005/8/layout/list1"/>
    <dgm:cxn modelId="{607E482E-C7D9-498F-9A4C-0A0CD636DC43}" type="presParOf" srcId="{4714EEF9-B47B-490F-B348-A8C9EAFCBF36}" destId="{FEAA12C7-46AD-4F95-8D83-51A42409E7C4}" srcOrd="3" destOrd="0" presId="urn:microsoft.com/office/officeart/2005/8/layout/list1"/>
    <dgm:cxn modelId="{50292DED-3AEB-404B-82F8-6FB51526014E}" type="presParOf" srcId="{4714EEF9-B47B-490F-B348-A8C9EAFCBF36}" destId="{7A087989-99F5-48C4-A731-D44041098D03}" srcOrd="4" destOrd="0" presId="urn:microsoft.com/office/officeart/2005/8/layout/list1"/>
    <dgm:cxn modelId="{E0664B5F-6B21-491D-B7A4-4BFDBFDB491D}" type="presParOf" srcId="{7A087989-99F5-48C4-A731-D44041098D03}" destId="{B1F54635-AC7D-444E-BFFD-D57588F0E0B8}" srcOrd="0" destOrd="0" presId="urn:microsoft.com/office/officeart/2005/8/layout/list1"/>
    <dgm:cxn modelId="{F59020FE-D10B-4B9E-9C25-EBC11911FB4A}" type="presParOf" srcId="{7A087989-99F5-48C4-A731-D44041098D03}" destId="{2019A3F5-337B-446D-98EB-65D23D3FAA03}" srcOrd="1" destOrd="0" presId="urn:microsoft.com/office/officeart/2005/8/layout/list1"/>
    <dgm:cxn modelId="{C5ACBC72-8D22-47C5-A6F5-3A4760CE52C8}" type="presParOf" srcId="{4714EEF9-B47B-490F-B348-A8C9EAFCBF36}" destId="{049A79FD-018F-4A12-9415-374F55823359}" srcOrd="5" destOrd="0" presId="urn:microsoft.com/office/officeart/2005/8/layout/list1"/>
    <dgm:cxn modelId="{B6710D53-9EB8-4939-8B84-0EBECF9B498B}" type="presParOf" srcId="{4714EEF9-B47B-490F-B348-A8C9EAFCBF36}" destId="{AEC6B1A9-9516-4A48-9B42-FD50F296F89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7DD50-5049-4599-BEC5-7B7BBAE9D45B}">
      <dsp:nvSpPr>
        <dsp:cNvPr id="0" name=""/>
        <dsp:cNvSpPr/>
      </dsp:nvSpPr>
      <dsp:spPr>
        <a:xfrm>
          <a:off x="963811" y="53800"/>
          <a:ext cx="1165442" cy="11654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CF9FC-54A4-404F-8595-830C93C96BD5}">
      <dsp:nvSpPr>
        <dsp:cNvPr id="0" name=""/>
        <dsp:cNvSpPr/>
      </dsp:nvSpPr>
      <dsp:spPr>
        <a:xfrm>
          <a:off x="1212184" y="302173"/>
          <a:ext cx="668696" cy="6686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A8FCB-44BD-4E47-925D-4AA3F9BA8D44}">
      <dsp:nvSpPr>
        <dsp:cNvPr id="0" name=""/>
        <dsp:cNvSpPr/>
      </dsp:nvSpPr>
      <dsp:spPr>
        <a:xfrm>
          <a:off x="591251" y="158225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Setting up Python</a:t>
          </a:r>
        </a:p>
      </dsp:txBody>
      <dsp:txXfrm>
        <a:off x="591251" y="1582250"/>
        <a:ext cx="1910561" cy="720000"/>
      </dsp:txXfrm>
    </dsp:sp>
    <dsp:sp modelId="{B8467D18-376D-4AF7-B0DB-52A6CDF6F7AE}">
      <dsp:nvSpPr>
        <dsp:cNvPr id="0" name=""/>
        <dsp:cNvSpPr/>
      </dsp:nvSpPr>
      <dsp:spPr>
        <a:xfrm>
          <a:off x="3208721" y="53800"/>
          <a:ext cx="1165442" cy="116544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38480-CB23-4A8C-8F16-E89E3F86FD39}">
      <dsp:nvSpPr>
        <dsp:cNvPr id="0" name=""/>
        <dsp:cNvSpPr/>
      </dsp:nvSpPr>
      <dsp:spPr>
        <a:xfrm>
          <a:off x="3457094" y="302173"/>
          <a:ext cx="668696" cy="6686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67FBA-2C46-47A9-87DD-47FCB39CD1FC}">
      <dsp:nvSpPr>
        <dsp:cNvPr id="0" name=""/>
        <dsp:cNvSpPr/>
      </dsp:nvSpPr>
      <dsp:spPr>
        <a:xfrm>
          <a:off x="2836161" y="158225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Virtual Environments</a:t>
          </a:r>
        </a:p>
      </dsp:txBody>
      <dsp:txXfrm>
        <a:off x="2836161" y="1582250"/>
        <a:ext cx="1910561" cy="720000"/>
      </dsp:txXfrm>
    </dsp:sp>
    <dsp:sp modelId="{278A20B6-CD18-430E-B0B7-8F3E6CF0E6D0}">
      <dsp:nvSpPr>
        <dsp:cNvPr id="0" name=""/>
        <dsp:cNvSpPr/>
      </dsp:nvSpPr>
      <dsp:spPr>
        <a:xfrm>
          <a:off x="963811" y="2779890"/>
          <a:ext cx="1165442" cy="11654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7A24D-B72E-45A1-9FAD-4C5558BAEBEE}">
      <dsp:nvSpPr>
        <dsp:cNvPr id="0" name=""/>
        <dsp:cNvSpPr/>
      </dsp:nvSpPr>
      <dsp:spPr>
        <a:xfrm>
          <a:off x="1212184" y="3028263"/>
          <a:ext cx="668696" cy="6686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67AC8-1276-4386-95E3-D4DF05A64AAE}">
      <dsp:nvSpPr>
        <dsp:cNvPr id="0" name=""/>
        <dsp:cNvSpPr/>
      </dsp:nvSpPr>
      <dsp:spPr>
        <a:xfrm>
          <a:off x="591251" y="430834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Jupyter Notebooks</a:t>
          </a:r>
        </a:p>
      </dsp:txBody>
      <dsp:txXfrm>
        <a:off x="591251" y="4308340"/>
        <a:ext cx="1910561" cy="720000"/>
      </dsp:txXfrm>
    </dsp:sp>
    <dsp:sp modelId="{1EC65656-0786-40D2-9A95-0447D4FB36B7}">
      <dsp:nvSpPr>
        <dsp:cNvPr id="0" name=""/>
        <dsp:cNvSpPr/>
      </dsp:nvSpPr>
      <dsp:spPr>
        <a:xfrm>
          <a:off x="3208721" y="2779890"/>
          <a:ext cx="1165442" cy="116544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512D14-16A4-4CD4-A151-FF5E40574039}">
      <dsp:nvSpPr>
        <dsp:cNvPr id="0" name=""/>
        <dsp:cNvSpPr/>
      </dsp:nvSpPr>
      <dsp:spPr>
        <a:xfrm>
          <a:off x="3457094" y="3028263"/>
          <a:ext cx="668696" cy="6686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09219-20F1-46D1-B9D8-508258873541}">
      <dsp:nvSpPr>
        <dsp:cNvPr id="0" name=""/>
        <dsp:cNvSpPr/>
      </dsp:nvSpPr>
      <dsp:spPr>
        <a:xfrm>
          <a:off x="2836161" y="430834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Google Colab</a:t>
          </a:r>
        </a:p>
      </dsp:txBody>
      <dsp:txXfrm>
        <a:off x="2836161" y="4308340"/>
        <a:ext cx="1910561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7DD50-5049-4599-BEC5-7B7BBAE9D45B}">
      <dsp:nvSpPr>
        <dsp:cNvPr id="0" name=""/>
        <dsp:cNvSpPr/>
      </dsp:nvSpPr>
      <dsp:spPr>
        <a:xfrm>
          <a:off x="963811" y="53800"/>
          <a:ext cx="1165442" cy="11654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CF9FC-54A4-404F-8595-830C93C96BD5}">
      <dsp:nvSpPr>
        <dsp:cNvPr id="0" name=""/>
        <dsp:cNvSpPr/>
      </dsp:nvSpPr>
      <dsp:spPr>
        <a:xfrm>
          <a:off x="1212184" y="302173"/>
          <a:ext cx="668696" cy="6686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A8FCB-44BD-4E47-925D-4AA3F9BA8D44}">
      <dsp:nvSpPr>
        <dsp:cNvPr id="0" name=""/>
        <dsp:cNvSpPr/>
      </dsp:nvSpPr>
      <dsp:spPr>
        <a:xfrm>
          <a:off x="591251" y="158225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Setting up Python</a:t>
          </a:r>
        </a:p>
      </dsp:txBody>
      <dsp:txXfrm>
        <a:off x="591251" y="1582250"/>
        <a:ext cx="1910561" cy="720000"/>
      </dsp:txXfrm>
    </dsp:sp>
    <dsp:sp modelId="{B8467D18-376D-4AF7-B0DB-52A6CDF6F7AE}">
      <dsp:nvSpPr>
        <dsp:cNvPr id="0" name=""/>
        <dsp:cNvSpPr/>
      </dsp:nvSpPr>
      <dsp:spPr>
        <a:xfrm>
          <a:off x="3208721" y="53800"/>
          <a:ext cx="1165442" cy="116544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38480-CB23-4A8C-8F16-E89E3F86FD39}">
      <dsp:nvSpPr>
        <dsp:cNvPr id="0" name=""/>
        <dsp:cNvSpPr/>
      </dsp:nvSpPr>
      <dsp:spPr>
        <a:xfrm>
          <a:off x="3457094" y="302173"/>
          <a:ext cx="668696" cy="6686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67FBA-2C46-47A9-87DD-47FCB39CD1FC}">
      <dsp:nvSpPr>
        <dsp:cNvPr id="0" name=""/>
        <dsp:cNvSpPr/>
      </dsp:nvSpPr>
      <dsp:spPr>
        <a:xfrm>
          <a:off x="2836161" y="158225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dirty="0"/>
            <a:t>Virtual Environments</a:t>
          </a:r>
        </a:p>
      </dsp:txBody>
      <dsp:txXfrm>
        <a:off x="2836161" y="1582250"/>
        <a:ext cx="1910561" cy="720000"/>
      </dsp:txXfrm>
    </dsp:sp>
    <dsp:sp modelId="{278A20B6-CD18-430E-B0B7-8F3E6CF0E6D0}">
      <dsp:nvSpPr>
        <dsp:cNvPr id="0" name=""/>
        <dsp:cNvSpPr/>
      </dsp:nvSpPr>
      <dsp:spPr>
        <a:xfrm>
          <a:off x="963811" y="2779890"/>
          <a:ext cx="1165442" cy="116544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7A24D-B72E-45A1-9FAD-4C5558BAEBEE}">
      <dsp:nvSpPr>
        <dsp:cNvPr id="0" name=""/>
        <dsp:cNvSpPr/>
      </dsp:nvSpPr>
      <dsp:spPr>
        <a:xfrm>
          <a:off x="1212184" y="3028263"/>
          <a:ext cx="668696" cy="6686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67AC8-1276-4386-95E3-D4DF05A64AAE}">
      <dsp:nvSpPr>
        <dsp:cNvPr id="0" name=""/>
        <dsp:cNvSpPr/>
      </dsp:nvSpPr>
      <dsp:spPr>
        <a:xfrm>
          <a:off x="591251" y="430834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Jupyter Notebooks</a:t>
          </a:r>
        </a:p>
      </dsp:txBody>
      <dsp:txXfrm>
        <a:off x="591251" y="4308340"/>
        <a:ext cx="1910561" cy="720000"/>
      </dsp:txXfrm>
    </dsp:sp>
    <dsp:sp modelId="{1EC65656-0786-40D2-9A95-0447D4FB36B7}">
      <dsp:nvSpPr>
        <dsp:cNvPr id="0" name=""/>
        <dsp:cNvSpPr/>
      </dsp:nvSpPr>
      <dsp:spPr>
        <a:xfrm>
          <a:off x="3208721" y="2779890"/>
          <a:ext cx="1165442" cy="116544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512D14-16A4-4CD4-A151-FF5E40574039}">
      <dsp:nvSpPr>
        <dsp:cNvPr id="0" name=""/>
        <dsp:cNvSpPr/>
      </dsp:nvSpPr>
      <dsp:spPr>
        <a:xfrm>
          <a:off x="3457094" y="3028263"/>
          <a:ext cx="668696" cy="6686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09219-20F1-46D1-B9D8-508258873541}">
      <dsp:nvSpPr>
        <dsp:cNvPr id="0" name=""/>
        <dsp:cNvSpPr/>
      </dsp:nvSpPr>
      <dsp:spPr>
        <a:xfrm>
          <a:off x="2836161" y="4308340"/>
          <a:ext cx="1910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Google Colab</a:t>
          </a:r>
        </a:p>
      </dsp:txBody>
      <dsp:txXfrm>
        <a:off x="2836161" y="4308340"/>
        <a:ext cx="1910561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18B94-8961-4BE0-BB72-A7B46EFA59F0}">
      <dsp:nvSpPr>
        <dsp:cNvPr id="0" name=""/>
        <dsp:cNvSpPr/>
      </dsp:nvSpPr>
      <dsp:spPr>
        <a:xfrm>
          <a:off x="0" y="466795"/>
          <a:ext cx="5337975" cy="1918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4286" tIns="437388" rIns="41428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Your </a:t>
          </a:r>
          <a:r>
            <a:rPr lang="en-US" sz="2100" b="1" kern="1200"/>
            <a:t>own local </a:t>
          </a:r>
          <a:r>
            <a:rPr lang="en-US" sz="2100" kern="1200"/>
            <a:t>installation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Easy </a:t>
          </a:r>
          <a:r>
            <a:rPr lang="en-US" sz="2100" b="1" kern="1200"/>
            <a:t>access to data</a:t>
          </a:r>
          <a:r>
            <a:rPr lang="en-US" sz="2100" kern="1200"/>
            <a:t> stored locally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More </a:t>
          </a:r>
          <a:r>
            <a:rPr lang="en-US" sz="2100" b="1" kern="1200"/>
            <a:t>control</a:t>
          </a:r>
          <a:r>
            <a:rPr lang="en-US" sz="2100" kern="1200"/>
            <a:t> over installed versions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/>
            <a:t>Not</a:t>
          </a:r>
          <a:r>
            <a:rPr lang="en-US" sz="2100" kern="1200"/>
            <a:t> </a:t>
          </a:r>
          <a:r>
            <a:rPr lang="en-US" sz="2100" b="1" kern="1200"/>
            <a:t>difficult</a:t>
          </a:r>
          <a:r>
            <a:rPr lang="en-US" sz="2100" kern="1200"/>
            <a:t> if done </a:t>
          </a:r>
          <a:r>
            <a:rPr lang="en-US" sz="2100" b="1" kern="1200"/>
            <a:t>right</a:t>
          </a:r>
          <a:endParaRPr lang="en-US" sz="2100" kern="1200"/>
        </a:p>
      </dsp:txBody>
      <dsp:txXfrm>
        <a:off x="0" y="466795"/>
        <a:ext cx="5337975" cy="1918350"/>
      </dsp:txXfrm>
    </dsp:sp>
    <dsp:sp modelId="{94865593-4FF9-4F14-8FF0-FD7930B8E37E}">
      <dsp:nvSpPr>
        <dsp:cNvPr id="0" name=""/>
        <dsp:cNvSpPr/>
      </dsp:nvSpPr>
      <dsp:spPr>
        <a:xfrm>
          <a:off x="266898" y="156835"/>
          <a:ext cx="3736582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Pros:</a:t>
          </a:r>
          <a:endParaRPr lang="en-US" sz="2100" kern="1200"/>
        </a:p>
      </dsp:txBody>
      <dsp:txXfrm>
        <a:off x="297160" y="187097"/>
        <a:ext cx="3676058" cy="559396"/>
      </dsp:txXfrm>
    </dsp:sp>
    <dsp:sp modelId="{AEC6B1A9-9516-4A48-9B42-FD50F296F894}">
      <dsp:nvSpPr>
        <dsp:cNvPr id="0" name=""/>
        <dsp:cNvSpPr/>
      </dsp:nvSpPr>
      <dsp:spPr>
        <a:xfrm>
          <a:off x="0" y="2808505"/>
          <a:ext cx="5337975" cy="211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4286" tIns="437388" rIns="414286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May require solving </a:t>
          </a:r>
          <a:r>
            <a:rPr lang="en-US" sz="2100" b="1" kern="1200"/>
            <a:t>issues </a:t>
          </a:r>
          <a:r>
            <a:rPr lang="en-US" sz="2100" kern="1200"/>
            <a:t>(sometimes obscure) if </a:t>
          </a:r>
          <a:r>
            <a:rPr lang="en-US" sz="2100" b="1" kern="1200"/>
            <a:t>incorrectly installed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Each </a:t>
          </a:r>
          <a:r>
            <a:rPr lang="en-US" sz="2100" b="1" kern="1200" dirty="0"/>
            <a:t>Operating System </a:t>
          </a:r>
          <a:r>
            <a:rPr lang="en-US" sz="2100" kern="1200" dirty="0"/>
            <a:t>(Windows, MacOS, Linux, …) may require </a:t>
          </a:r>
          <a:r>
            <a:rPr lang="en-US" sz="2100" b="1" kern="1200" dirty="0"/>
            <a:t>specific</a:t>
          </a:r>
          <a:r>
            <a:rPr lang="en-US" sz="2100" kern="1200" dirty="0"/>
            <a:t> </a:t>
          </a:r>
          <a:r>
            <a:rPr lang="en-US" sz="2100" b="1" kern="1200" dirty="0"/>
            <a:t>steps</a:t>
          </a:r>
          <a:endParaRPr lang="en-US" sz="2100" kern="1200" dirty="0"/>
        </a:p>
      </dsp:txBody>
      <dsp:txXfrm>
        <a:off x="0" y="2808505"/>
        <a:ext cx="5337975" cy="2116800"/>
      </dsp:txXfrm>
    </dsp:sp>
    <dsp:sp modelId="{2019A3F5-337B-446D-98EB-65D23D3FAA03}">
      <dsp:nvSpPr>
        <dsp:cNvPr id="0" name=""/>
        <dsp:cNvSpPr/>
      </dsp:nvSpPr>
      <dsp:spPr>
        <a:xfrm>
          <a:off x="266898" y="2498545"/>
          <a:ext cx="3736582" cy="6199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Cons:</a:t>
          </a:r>
          <a:endParaRPr lang="en-US" sz="2100" kern="1200"/>
        </a:p>
      </dsp:txBody>
      <dsp:txXfrm>
        <a:off x="297160" y="2528807"/>
        <a:ext cx="3676058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Basic python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Import library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Exit() and install library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A better way  environments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7E903-2911-4937-B674-80A65DFCD8F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4129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Basic python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/>
              <a:t>Import library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Exit() and install library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A better way  environments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87E903-2911-4937-B674-80A65DFCD8F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386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9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FE29-73F0-40B4-9C42-DD37FEE6E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8426-3E96-4888-BFC6-5DB85F8DC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A2DE2-A88B-4E45-A3AB-BE622F68C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11/2/21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AF970-A63D-4980-BC71-12F3F2CB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356D2-C761-49CC-B41C-EE760417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41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952C-2C6E-438D-9478-DBE340CF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A5CAF-27F2-4106-BB0C-1B853D5F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7E01A-C5F8-4335-A3F9-9DD0A230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4958-F29F-45CD-AFBA-A71FF532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8272-4348-4954-978A-F1C3973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46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1246-C3DF-48C6-9BDB-1B56FD69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5621-5DCB-44E0-85F8-F56274E1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DBC5C-451A-44C5-B51E-B3545CDD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51AFF-36E7-4C1E-984F-F220059B9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304FE-123F-4E82-9205-8F7423E4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19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3C75-47A2-403A-8351-4F3A9D39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237D1-B488-4DDB-AF49-D0A57A3EB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E5E76-7874-4DB3-93D2-A28F7B0EB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33353-EE5F-4591-AB5A-696A4C67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E0B5A-1773-49B2-BC15-1399AA7D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55A9D-1E7F-4670-8226-DF1F8EE6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76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F76-DC51-4D91-8443-C7F587AB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B2082-452B-4B7B-9D67-036D042DD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6B3F7-BB77-438C-BA9A-644A2B20B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CF94B-2149-4151-958A-61FEEF37E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D15C5-D31A-4EC5-94B2-999CD01FA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77926-CD7B-40AD-A0E7-7E1453BE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11/2/21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C595E-7B43-4BBB-BB1D-F53D755E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984957-A11B-4322-9683-D184BF06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051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820D-0D2A-45B9-B480-D3C68951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E96A8-64EF-46DD-9F75-4741DCB8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11/2/21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8EFF2-4848-4977-91A5-92D427D4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10A77-6266-4923-8F06-F6984E1D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7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C1E56-2F49-454D-8E94-93E82C1F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11/2/21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F2D05-7060-4D9D-B867-83E9EE8D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7A304-8388-497F-872D-7A5E354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8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BE4C-BE59-4C51-81CD-D6BD2971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486A-8B16-4BD9-A61D-A1497491F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BC2C4-647D-4DEA-A155-35CEB3E92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FF55C-1BE1-4766-A568-C3583057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A7FC0-7D3D-447A-BFBC-C962C2FB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F912C-C6E6-4704-9DE9-BCF2F5DA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925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709-F556-47AF-A9B0-2F1EFD65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5CB7C-199D-4278-9BEE-C60C64B3A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19A28-3990-423E-B80F-52761428D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D3072-1FDE-4BC0-A838-0AF785D1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11/2/21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7D3DD-3AA2-4556-94EB-E90F80C7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EE348-462C-440A-9364-6999156C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782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1584-BD12-42BF-BF45-C5DE3ECE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FDE8F-2690-4311-B698-41EC01C7C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95C31-BE89-4DF0-9328-48A43220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EE325-F054-4ACB-91FC-D5AF8E70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5FCC2-141B-4469-BFBA-6EEA0964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955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1F4E8-B0E0-4EB0-9832-24E27D5A2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63DCA-7262-4BF3-8774-A3AD3B4EA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48CE9-3FC5-47FE-9E9C-7E8F01D3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11/2/21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36785-C3B1-4B09-B291-663EB2C0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C8789-78BE-44B4-BBE7-EB5800D0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7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bg>
      <p:bgPr>
        <a:solidFill>
          <a:srgbClr val="4141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F38BF-E4C6-495E-ABFB-55F1CD4D1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B5C9B-5810-4253-998B-2F5C38E3C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2FED-0168-42AE-B776-133AA7B60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11/2/21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1E52-71D3-4B5B-B244-D20B8F39F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AC347-71DE-490D-96EC-CFB0EBD1D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39065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3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9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41.jpeg"/><Relationship Id="rId10" Type="http://schemas.openxmlformats.org/officeDocument/2006/relationships/image" Target="../media/image53.gif"/><Relationship Id="rId4" Type="http://schemas.openxmlformats.org/officeDocument/2006/relationships/image" Target="../media/image40.png"/><Relationship Id="rId9" Type="http://schemas.openxmlformats.org/officeDocument/2006/relationships/image" Target="../media/image3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17" Type="http://schemas.openxmlformats.org/officeDocument/2006/relationships/image" Target="../media/image69.png"/><Relationship Id="rId2" Type="http://schemas.openxmlformats.org/officeDocument/2006/relationships/image" Target="../media/image56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5" Type="http://schemas.openxmlformats.org/officeDocument/2006/relationships/hyperlink" Target="https://github.com/Center-for-Health-Data-Science/PythonTsunami" TargetMode="External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Relationship Id="rId1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3" descr="Picture 3"/>
          <p:cNvPicPr>
            <a:picLocks noChangeAspect="1"/>
          </p:cNvPicPr>
          <p:nvPr/>
        </p:nvPicPr>
        <p:blipFill>
          <a:blip r:embed="rId2"/>
          <a:srcRect t="43750"/>
          <a:stretch>
            <a:fillRect/>
          </a:stretch>
        </p:blipFill>
        <p:spPr>
          <a:xfrm>
            <a:off x="19" y="10"/>
            <a:ext cx="12191981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ubtitle 2"/>
          <p:cNvSpPr txBox="1">
            <a:spLocks noGrp="1"/>
          </p:cNvSpPr>
          <p:nvPr>
            <p:ph type="subTitle" sz="quarter" idx="1"/>
          </p:nvPr>
        </p:nvSpPr>
        <p:spPr>
          <a:xfrm>
            <a:off x="777239" y="4214174"/>
            <a:ext cx="4887460" cy="747818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– November 3</a:t>
            </a:r>
            <a:r>
              <a:rPr baseline="30000"/>
              <a:t>rd</a:t>
            </a:r>
            <a:r>
              <a:t>-5</a:t>
            </a:r>
            <a:r>
              <a:rPr baseline="30000"/>
              <a:t>th </a:t>
            </a:r>
            <a:r>
              <a:t>–</a:t>
            </a:r>
          </a:p>
        </p:txBody>
      </p:sp>
      <p:sp>
        <p:nvSpPr>
          <p:cNvPr id="123" name="Title 1"/>
          <p:cNvSpPr txBox="1"/>
          <p:nvPr/>
        </p:nvSpPr>
        <p:spPr>
          <a:xfrm>
            <a:off x="1138418" y="1826573"/>
            <a:ext cx="9052560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 algn="ctr">
              <a:lnSpc>
                <a:spcPct val="90000"/>
              </a:lnSpc>
              <a:defRPr sz="96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Python Tsunami</a:t>
            </a:r>
          </a:p>
        </p:txBody>
      </p:sp>
      <p:pic>
        <p:nvPicPr>
          <p:cNvPr id="12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130" y="4968665"/>
            <a:ext cx="1907078" cy="1907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Freeform: Shape 27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2" name="Freeform: Shape 29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What will you learn in this course?</a:t>
            </a:r>
          </a:p>
        </p:txBody>
      </p:sp>
      <p:grpSp>
        <p:nvGrpSpPr>
          <p:cNvPr id="274" name="Content Placeholder 2"/>
          <p:cNvGrpSpPr/>
          <p:nvPr/>
        </p:nvGrpSpPr>
        <p:grpSpPr>
          <a:xfrm>
            <a:off x="6143707" y="1138304"/>
            <a:ext cx="5337976" cy="4631398"/>
            <a:chOff x="0" y="0"/>
            <a:chExt cx="5337974" cy="4631397"/>
          </a:xfrm>
        </p:grpSpPr>
        <p:sp>
          <p:nvSpPr>
            <p:cNvPr id="264" name="Line"/>
            <p:cNvSpPr/>
            <p:nvPr/>
          </p:nvSpPr>
          <p:spPr>
            <a:xfrm>
              <a:off x="0" y="0"/>
              <a:ext cx="5337975" cy="0"/>
            </a:xfrm>
            <a:prstGeom prst="line">
              <a:avLst/>
            </a:prstGeom>
            <a:solidFill>
              <a:schemeClr val="accent2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Tools to work with Python"/>
            <p:cNvSpPr txBox="1"/>
            <p:nvPr/>
          </p:nvSpPr>
          <p:spPr>
            <a:xfrm>
              <a:off x="0" y="0"/>
              <a:ext cx="5337975" cy="566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6679" tIns="106679" rIns="106679" bIns="106679" numCol="1" anchor="t">
              <a:spAutoFit/>
            </a:bodyPr>
            <a:lstStyle>
              <a:lvl1pPr defTabSz="1244600">
                <a:lnSpc>
                  <a:spcPct val="90000"/>
                </a:lnSpc>
                <a:spcBef>
                  <a:spcPts val="1100"/>
                </a:spcBef>
                <a:defRPr sz="2800"/>
              </a:lvl1pPr>
            </a:lstStyle>
            <a:p>
              <a:r>
                <a:t>Tools to work with Python</a:t>
              </a:r>
            </a:p>
          </p:txBody>
        </p:sp>
        <p:sp>
          <p:nvSpPr>
            <p:cNvPr id="266" name="Line"/>
            <p:cNvSpPr/>
            <p:nvPr/>
          </p:nvSpPr>
          <p:spPr>
            <a:xfrm>
              <a:off x="0" y="1016180"/>
              <a:ext cx="5337975" cy="1"/>
            </a:xfrm>
            <a:prstGeom prst="line">
              <a:avLst/>
            </a:prstGeom>
            <a:solidFill>
              <a:srgbClr val="D87A51"/>
            </a:solidFill>
            <a:ln w="12700" cap="flat">
              <a:solidFill>
                <a:srgbClr val="D87A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" name="The basics of Python"/>
            <p:cNvSpPr txBox="1"/>
            <p:nvPr/>
          </p:nvSpPr>
          <p:spPr>
            <a:xfrm>
              <a:off x="0" y="1016180"/>
              <a:ext cx="5337975" cy="566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6679" tIns="106679" rIns="106679" bIns="106679" numCol="1" anchor="t">
              <a:spAutoFit/>
            </a:bodyPr>
            <a:lstStyle>
              <a:lvl1pPr defTabSz="1244600">
                <a:lnSpc>
                  <a:spcPct val="90000"/>
                </a:lnSpc>
                <a:spcBef>
                  <a:spcPts val="1100"/>
                </a:spcBef>
                <a:defRPr sz="2800"/>
              </a:lvl1pPr>
            </a:lstStyle>
            <a:p>
              <a:r>
                <a:t>The basics of Python</a:t>
              </a:r>
            </a:p>
          </p:txBody>
        </p:sp>
        <p:sp>
          <p:nvSpPr>
            <p:cNvPr id="268" name="Line"/>
            <p:cNvSpPr/>
            <p:nvPr/>
          </p:nvSpPr>
          <p:spPr>
            <a:xfrm>
              <a:off x="0" y="2032360"/>
              <a:ext cx="5337975" cy="1"/>
            </a:xfrm>
            <a:prstGeom prst="line">
              <a:avLst/>
            </a:prstGeom>
            <a:solidFill>
              <a:srgbClr val="C48170"/>
            </a:solidFill>
            <a:ln w="12700" cap="flat">
              <a:solidFill>
                <a:srgbClr val="C4817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9" name="Some of the most relevant scientific libraries"/>
            <p:cNvSpPr txBox="1"/>
            <p:nvPr/>
          </p:nvSpPr>
          <p:spPr>
            <a:xfrm>
              <a:off x="0" y="2032360"/>
              <a:ext cx="5337975" cy="9631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6679" tIns="106679" rIns="106679" bIns="106679" numCol="1" anchor="t">
              <a:spAutoFit/>
            </a:bodyPr>
            <a:lstStyle>
              <a:lvl1pPr defTabSz="1244600">
                <a:lnSpc>
                  <a:spcPct val="90000"/>
                </a:lnSpc>
                <a:spcBef>
                  <a:spcPts val="1100"/>
                </a:spcBef>
                <a:defRPr sz="2800"/>
              </a:lvl1pPr>
            </a:lstStyle>
            <a:p>
              <a:r>
                <a:t>Some of the most relevant scientific libraries</a:t>
              </a:r>
            </a:p>
          </p:txBody>
        </p:sp>
        <p:sp>
          <p:nvSpPr>
            <p:cNvPr id="270" name="Line"/>
            <p:cNvSpPr/>
            <p:nvPr/>
          </p:nvSpPr>
          <p:spPr>
            <a:xfrm>
              <a:off x="0" y="3048540"/>
              <a:ext cx="5337975" cy="1"/>
            </a:xfrm>
            <a:prstGeom prst="line">
              <a:avLst/>
            </a:prstGeom>
            <a:solidFill>
              <a:srgbClr val="B4908B"/>
            </a:solidFill>
            <a:ln w="12700" cap="flat">
              <a:solidFill>
                <a:srgbClr val="B4908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1" name="Visualization"/>
            <p:cNvSpPr txBox="1"/>
            <p:nvPr/>
          </p:nvSpPr>
          <p:spPr>
            <a:xfrm>
              <a:off x="0" y="3048540"/>
              <a:ext cx="5337975" cy="566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6679" tIns="106679" rIns="106679" bIns="106679" numCol="1" anchor="t">
              <a:spAutoFit/>
            </a:bodyPr>
            <a:lstStyle>
              <a:lvl1pPr defTabSz="1244600">
                <a:lnSpc>
                  <a:spcPct val="90000"/>
                </a:lnSpc>
                <a:spcBef>
                  <a:spcPts val="1100"/>
                </a:spcBef>
                <a:defRPr sz="2800"/>
              </a:lvl1pPr>
            </a:lstStyle>
            <a:p>
              <a:r>
                <a:t>Visualization</a:t>
              </a:r>
            </a:p>
          </p:txBody>
        </p:sp>
        <p:sp>
          <p:nvSpPr>
            <p:cNvPr id="272" name="Line"/>
            <p:cNvSpPr/>
            <p:nvPr/>
          </p:nvSpPr>
          <p:spPr>
            <a:xfrm>
              <a:off x="0" y="4064719"/>
              <a:ext cx="5337975" cy="1"/>
            </a:xfrm>
            <a:prstGeom prst="line">
              <a:avLst/>
            </a:prstGeom>
            <a:solidFill>
              <a:schemeClr val="accent3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" name="Good practice"/>
            <p:cNvSpPr txBox="1"/>
            <p:nvPr/>
          </p:nvSpPr>
          <p:spPr>
            <a:xfrm>
              <a:off x="0" y="4064719"/>
              <a:ext cx="5337975" cy="5666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06679" tIns="106679" rIns="106679" bIns="106679" numCol="1" anchor="t">
              <a:spAutoFit/>
            </a:bodyPr>
            <a:lstStyle>
              <a:lvl1pPr defTabSz="1244600">
                <a:lnSpc>
                  <a:spcPct val="90000"/>
                </a:lnSpc>
                <a:spcBef>
                  <a:spcPts val="1100"/>
                </a:spcBef>
                <a:defRPr sz="2800"/>
              </a:lvl1pPr>
            </a:lstStyle>
            <a:p>
              <a:r>
                <a:t>Good practice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Freeform: Shape 93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Freeform: Shape 95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" name="Title 1"/>
          <p:cNvSpPr txBox="1">
            <a:spLocks noGrp="1"/>
          </p:cNvSpPr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Motivation</a:t>
            </a:r>
          </a:p>
        </p:txBody>
      </p:sp>
      <p:grpSp>
        <p:nvGrpSpPr>
          <p:cNvPr id="295" name="Content Placeholder 2"/>
          <p:cNvGrpSpPr/>
          <p:nvPr/>
        </p:nvGrpSpPr>
        <p:grpSpPr>
          <a:xfrm>
            <a:off x="6143707" y="1137683"/>
            <a:ext cx="5337976" cy="4795465"/>
            <a:chOff x="0" y="0"/>
            <a:chExt cx="5337974" cy="4795463"/>
          </a:xfrm>
        </p:grpSpPr>
        <p:sp>
          <p:nvSpPr>
            <p:cNvPr id="279" name="Line"/>
            <p:cNvSpPr/>
            <p:nvPr/>
          </p:nvSpPr>
          <p:spPr>
            <a:xfrm>
              <a:off x="0" y="0"/>
              <a:ext cx="5337975" cy="0"/>
            </a:xfrm>
            <a:prstGeom prst="line">
              <a:avLst/>
            </a:prstGeom>
            <a:solidFill>
              <a:schemeClr val="accent2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0" name="Why will programming help you?"/>
            <p:cNvSpPr txBox="1"/>
            <p:nvPr/>
          </p:nvSpPr>
          <p:spPr>
            <a:xfrm>
              <a:off x="0" y="0"/>
              <a:ext cx="5337975" cy="4011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spAutoFit/>
            </a:bodyPr>
            <a:lstStyle>
              <a:lvl1pPr algn="ctr" defTabSz="889000">
                <a:lnSpc>
                  <a:spcPct val="90000"/>
                </a:lnSpc>
                <a:spcBef>
                  <a:spcPts val="800"/>
                </a:spcBef>
                <a:defRPr sz="2000" b="1"/>
              </a:lvl1pPr>
            </a:lstStyle>
            <a:p>
              <a:r>
                <a:t>Why will programming help you?</a:t>
              </a:r>
            </a:p>
          </p:txBody>
        </p:sp>
        <p:sp>
          <p:nvSpPr>
            <p:cNvPr id="281" name="Line"/>
            <p:cNvSpPr/>
            <p:nvPr/>
          </p:nvSpPr>
          <p:spPr>
            <a:xfrm>
              <a:off x="0" y="635266"/>
              <a:ext cx="5337975" cy="1"/>
            </a:xfrm>
            <a:prstGeom prst="line">
              <a:avLst/>
            </a:prstGeom>
            <a:solidFill>
              <a:srgbClr val="E07A44"/>
            </a:solidFill>
            <a:ln w="12700" cap="flat">
              <a:solidFill>
                <a:srgbClr val="E07A4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2" name="Programming is yet another laboratory technique"/>
            <p:cNvSpPr txBox="1"/>
            <p:nvPr/>
          </p:nvSpPr>
          <p:spPr>
            <a:xfrm>
              <a:off x="0" y="635266"/>
              <a:ext cx="5337975" cy="348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 b="1"/>
              </a:pPr>
              <a:r>
                <a:t>Programming</a:t>
              </a:r>
              <a:r>
                <a:rPr b="0"/>
                <a:t> is yet another </a:t>
              </a:r>
              <a:r>
                <a:t>laboratory technique</a:t>
              </a:r>
            </a:p>
          </p:txBody>
        </p:sp>
        <p:sp>
          <p:nvSpPr>
            <p:cNvPr id="283" name="Line"/>
            <p:cNvSpPr/>
            <p:nvPr/>
          </p:nvSpPr>
          <p:spPr>
            <a:xfrm>
              <a:off x="0" y="1270535"/>
              <a:ext cx="5337975" cy="1"/>
            </a:xfrm>
            <a:prstGeom prst="line">
              <a:avLst/>
            </a:prstGeom>
            <a:solidFill>
              <a:srgbClr val="D57B56"/>
            </a:solidFill>
            <a:ln w="12700" cap="flat">
              <a:solidFill>
                <a:srgbClr val="D57B5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4" name="It helps you automate processes that you need to repeat again and again"/>
            <p:cNvSpPr txBox="1"/>
            <p:nvPr/>
          </p:nvSpPr>
          <p:spPr>
            <a:xfrm>
              <a:off x="0" y="1270535"/>
              <a:ext cx="5337975" cy="593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helps you </a:t>
              </a:r>
              <a:r>
                <a:rPr b="1"/>
                <a:t>automate processes </a:t>
              </a:r>
              <a:r>
                <a:t>that you need to repeat again and again</a:t>
              </a:r>
            </a:p>
          </p:txBody>
        </p:sp>
        <p:sp>
          <p:nvSpPr>
            <p:cNvPr id="285" name="Line"/>
            <p:cNvSpPr/>
            <p:nvPr/>
          </p:nvSpPr>
          <p:spPr>
            <a:xfrm>
              <a:off x="0" y="1905802"/>
              <a:ext cx="5337975" cy="1"/>
            </a:xfrm>
            <a:prstGeom prst="line">
              <a:avLst/>
            </a:prstGeom>
            <a:solidFill>
              <a:srgbClr val="CA7E67"/>
            </a:solidFill>
            <a:ln w="12700" cap="flat">
              <a:solidFill>
                <a:srgbClr val="CA7E6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6" name="It will save you time"/>
            <p:cNvSpPr txBox="1"/>
            <p:nvPr/>
          </p:nvSpPr>
          <p:spPr>
            <a:xfrm>
              <a:off x="0" y="1905802"/>
              <a:ext cx="5337975" cy="348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will </a:t>
              </a:r>
              <a:r>
                <a:rPr b="1"/>
                <a:t>save you time</a:t>
              </a:r>
            </a:p>
          </p:txBody>
        </p:sp>
        <p:sp>
          <p:nvSpPr>
            <p:cNvPr id="287" name="Line"/>
            <p:cNvSpPr/>
            <p:nvPr/>
          </p:nvSpPr>
          <p:spPr>
            <a:xfrm>
              <a:off x="0" y="2541070"/>
              <a:ext cx="5337975" cy="1"/>
            </a:xfrm>
            <a:prstGeom prst="line">
              <a:avLst/>
            </a:prstGeom>
            <a:solidFill>
              <a:srgbClr val="BF8478"/>
            </a:solidFill>
            <a:ln w="12700" cap="flat">
              <a:solidFill>
                <a:srgbClr val="BF847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8" name="It gives you freedom to process, analyze and plot your data as you want"/>
            <p:cNvSpPr txBox="1"/>
            <p:nvPr/>
          </p:nvSpPr>
          <p:spPr>
            <a:xfrm>
              <a:off x="0" y="2541070"/>
              <a:ext cx="5337975" cy="5933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gives you </a:t>
              </a:r>
              <a:r>
                <a:rPr b="1"/>
                <a:t>freedom</a:t>
              </a:r>
              <a:r>
                <a:t> to process, analyze and plot your data as you want</a:t>
              </a:r>
            </a:p>
          </p:txBody>
        </p:sp>
        <p:sp>
          <p:nvSpPr>
            <p:cNvPr id="289" name="Line"/>
            <p:cNvSpPr/>
            <p:nvPr/>
          </p:nvSpPr>
          <p:spPr>
            <a:xfrm>
              <a:off x="0" y="3176338"/>
              <a:ext cx="5337975" cy="1"/>
            </a:xfrm>
            <a:prstGeom prst="line">
              <a:avLst/>
            </a:prstGeom>
            <a:solidFill>
              <a:srgbClr val="B68D88"/>
            </a:solidFill>
            <a:ln w="12700" cap="flat">
              <a:solidFill>
                <a:srgbClr val="B68D8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" name="It will help you demystify bioinformatics"/>
            <p:cNvSpPr txBox="1"/>
            <p:nvPr/>
          </p:nvSpPr>
          <p:spPr>
            <a:xfrm>
              <a:off x="0" y="3176338"/>
              <a:ext cx="5337975" cy="348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will help you </a:t>
              </a:r>
              <a:r>
                <a:rPr b="1"/>
                <a:t>demystify</a:t>
              </a:r>
              <a:r>
                <a:t> bioinformatics</a:t>
              </a:r>
            </a:p>
          </p:txBody>
        </p:sp>
        <p:sp>
          <p:nvSpPr>
            <p:cNvPr id="291" name="Line"/>
            <p:cNvSpPr/>
            <p:nvPr/>
          </p:nvSpPr>
          <p:spPr>
            <a:xfrm>
              <a:off x="0" y="3811604"/>
              <a:ext cx="5337975" cy="1"/>
            </a:xfrm>
            <a:prstGeom prst="line">
              <a:avLst/>
            </a:prstGeom>
            <a:solidFill>
              <a:srgbClr val="AD9897"/>
            </a:solidFill>
            <a:ln w="12700" cap="flat">
              <a:solidFill>
                <a:srgbClr val="AD989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2" name="It will facilitate communication with bioinformaticians"/>
            <p:cNvSpPr txBox="1"/>
            <p:nvPr/>
          </p:nvSpPr>
          <p:spPr>
            <a:xfrm>
              <a:off x="0" y="3811604"/>
              <a:ext cx="5337975" cy="3485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will facilitate </a:t>
              </a:r>
              <a:r>
                <a:rPr b="1"/>
                <a:t>communication</a:t>
              </a:r>
              <a:r>
                <a:t> with bioinformaticians </a:t>
              </a:r>
            </a:p>
          </p:txBody>
        </p:sp>
        <p:sp>
          <p:nvSpPr>
            <p:cNvPr id="293" name="Line"/>
            <p:cNvSpPr/>
            <p:nvPr/>
          </p:nvSpPr>
          <p:spPr>
            <a:xfrm>
              <a:off x="0" y="4446873"/>
              <a:ext cx="5337975" cy="1"/>
            </a:xfrm>
            <a:prstGeom prst="line">
              <a:avLst/>
            </a:prstGeom>
            <a:solidFill>
              <a:schemeClr val="accent3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4" name="It will improve your CV"/>
            <p:cNvSpPr txBox="1"/>
            <p:nvPr/>
          </p:nvSpPr>
          <p:spPr>
            <a:xfrm>
              <a:off x="0" y="4446873"/>
              <a:ext cx="5337975" cy="348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64769" tIns="64769" rIns="64769" bIns="64769" numCol="1" anchor="t">
              <a:spAutoFit/>
            </a:bodyPr>
            <a:lstStyle/>
            <a:p>
              <a:pPr defTabSz="755650">
                <a:lnSpc>
                  <a:spcPct val="90000"/>
                </a:lnSpc>
                <a:spcBef>
                  <a:spcPts val="700"/>
                </a:spcBef>
                <a:defRPr sz="1700"/>
              </a:pPr>
              <a:r>
                <a:t>It will </a:t>
              </a:r>
              <a:r>
                <a:rPr b="1"/>
                <a:t>improve</a:t>
              </a:r>
              <a:r>
                <a:t> your </a:t>
              </a:r>
              <a:r>
                <a:rPr b="1"/>
                <a:t>CV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134"/>
          <p:cNvSpPr/>
          <p:nvPr/>
        </p:nvSpPr>
        <p:spPr>
          <a:xfrm>
            <a:off x="1524" y="0"/>
            <a:ext cx="1219047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8" name="Picture 2" descr="Picture 2"/>
          <p:cNvPicPr>
            <a:picLocks noChangeAspect="1"/>
          </p:cNvPicPr>
          <p:nvPr/>
        </p:nvPicPr>
        <p:blipFill>
          <a:blip r:embed="rId2"/>
          <a:srcRect r="6128" b="1"/>
          <a:stretch>
            <a:fillRect/>
          </a:stretch>
        </p:blipFill>
        <p:spPr>
          <a:xfrm>
            <a:off x="7364617" y="501843"/>
            <a:ext cx="4260815" cy="285954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Freeform: Shape 136"/>
          <p:cNvSpPr/>
          <p:nvPr/>
        </p:nvSpPr>
        <p:spPr>
          <a:xfrm flipV="1">
            <a:off x="1" y="0"/>
            <a:ext cx="7539895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501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0" name="Freeform: Shape 138"/>
          <p:cNvSpPr/>
          <p:nvPr/>
        </p:nvSpPr>
        <p:spPr>
          <a:xfrm flipV="1">
            <a:off x="0" y="0"/>
            <a:ext cx="7092985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1928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1" name="Title 1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5529944" cy="1325563"/>
          </a:xfrm>
          <a:prstGeom prst="rect">
            <a:avLst/>
          </a:prstGeom>
        </p:spPr>
        <p:txBody>
          <a:bodyPr/>
          <a:lstStyle/>
          <a:p>
            <a:r>
              <a:t>Why Python?</a:t>
            </a:r>
          </a:p>
        </p:txBody>
      </p:sp>
      <p:sp>
        <p:nvSpPr>
          <p:cNvPr id="302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838199" y="1825625"/>
            <a:ext cx="4128169" cy="339951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21742" indent="-221742" defTabSz="886968">
              <a:spcBef>
                <a:spcPts val="900"/>
              </a:spcBef>
              <a:defRPr sz="1940">
                <a:latin typeface="ps commons"/>
                <a:ea typeface="ps commons"/>
                <a:cs typeface="ps commons"/>
                <a:sym typeface="ps commons"/>
              </a:defRPr>
            </a:pPr>
            <a:r>
              <a:rPr dirty="0"/>
              <a:t>Python is </a:t>
            </a:r>
            <a:r>
              <a:rPr b="1" dirty="0"/>
              <a:t>easy to use</a:t>
            </a:r>
            <a:r>
              <a:rPr dirty="0"/>
              <a:t>, </a:t>
            </a:r>
            <a:r>
              <a:rPr b="1" dirty="0"/>
              <a:t>powerful</a:t>
            </a:r>
            <a:r>
              <a:rPr dirty="0"/>
              <a:t>, and </a:t>
            </a:r>
            <a:r>
              <a:rPr b="1" dirty="0"/>
              <a:t>versatile</a:t>
            </a:r>
          </a:p>
          <a:p>
            <a:pPr marL="221742" indent="-221742" defTabSz="886968">
              <a:spcBef>
                <a:spcPts val="900"/>
              </a:spcBef>
              <a:defRPr sz="1940">
                <a:latin typeface="ps commons"/>
                <a:ea typeface="ps commons"/>
                <a:cs typeface="ps commons"/>
                <a:sym typeface="ps commons"/>
              </a:defRPr>
            </a:pPr>
            <a:r>
              <a:rPr dirty="0"/>
              <a:t>A great choice for </a:t>
            </a:r>
            <a:r>
              <a:rPr b="1" dirty="0"/>
              <a:t>beginners</a:t>
            </a:r>
            <a:r>
              <a:rPr dirty="0"/>
              <a:t> and </a:t>
            </a:r>
            <a:r>
              <a:rPr b="1" dirty="0"/>
              <a:t>experts</a:t>
            </a:r>
            <a:r>
              <a:rPr dirty="0"/>
              <a:t> alike</a:t>
            </a:r>
          </a:p>
          <a:p>
            <a:pPr marL="221742" indent="-221742" defTabSz="886968">
              <a:spcBef>
                <a:spcPts val="900"/>
              </a:spcBef>
              <a:defRPr sz="1940">
                <a:latin typeface="ps commons"/>
                <a:ea typeface="ps commons"/>
                <a:cs typeface="ps commons"/>
                <a:sym typeface="ps commons"/>
              </a:defRPr>
            </a:pPr>
            <a:r>
              <a:rPr dirty="0"/>
              <a:t>Python’s readability makes it a great </a:t>
            </a:r>
            <a:r>
              <a:rPr b="1" dirty="0"/>
              <a:t>first programming language</a:t>
            </a:r>
          </a:p>
          <a:p>
            <a:pPr marL="221742" indent="-221742" defTabSz="886968">
              <a:spcBef>
                <a:spcPts val="900"/>
              </a:spcBef>
              <a:defRPr sz="1940">
                <a:latin typeface="ps commons"/>
                <a:ea typeface="ps commons"/>
                <a:cs typeface="ps commons"/>
                <a:sym typeface="ps commons"/>
              </a:defRPr>
            </a:pPr>
            <a:r>
              <a:rPr dirty="0"/>
              <a:t>It has a </a:t>
            </a:r>
            <a:r>
              <a:rPr b="1" dirty="0"/>
              <a:t>huge community behind </a:t>
            </a:r>
            <a:r>
              <a:rPr dirty="0"/>
              <a:t>developing useful libraries in many different fields (</a:t>
            </a:r>
            <a:r>
              <a:rPr dirty="0" err="1"/>
              <a:t>i.e</a:t>
            </a:r>
            <a:r>
              <a:rPr dirty="0"/>
              <a:t> biology, imaging, etc.)</a:t>
            </a:r>
            <a:endParaRPr lang="da-DK" dirty="0"/>
          </a:p>
          <a:p>
            <a:pPr marL="221742" indent="-221742" defTabSz="886968">
              <a:spcBef>
                <a:spcPts val="900"/>
              </a:spcBef>
              <a:defRPr sz="1940">
                <a:latin typeface="ps commons"/>
                <a:ea typeface="ps commons"/>
                <a:cs typeface="ps commons"/>
                <a:sym typeface="ps commons"/>
              </a:defRPr>
            </a:pPr>
            <a:r>
              <a:rPr lang="en-DK" dirty="0"/>
              <a:t>It can be optimized easily</a:t>
            </a:r>
            <a:endParaRPr dirty="0"/>
          </a:p>
        </p:txBody>
      </p:sp>
      <p:pic>
        <p:nvPicPr>
          <p:cNvPr id="3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526" y="3790312"/>
            <a:ext cx="4532998" cy="3023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Freeform: Shape 80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7" name="Basic concepts"/>
          <p:cNvSpPr txBox="1">
            <a:spLocks noGrp="1"/>
          </p:cNvSpPr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Basic concepts</a:t>
            </a:r>
          </a:p>
        </p:txBody>
      </p:sp>
      <p:grpSp>
        <p:nvGrpSpPr>
          <p:cNvPr id="328" name="What’s programming?…"/>
          <p:cNvGrpSpPr/>
          <p:nvPr/>
        </p:nvGrpSpPr>
        <p:grpSpPr>
          <a:xfrm>
            <a:off x="6143707" y="1575454"/>
            <a:ext cx="5337976" cy="4206601"/>
            <a:chOff x="0" y="0"/>
            <a:chExt cx="5337974" cy="4206600"/>
          </a:xfrm>
        </p:grpSpPr>
        <p:sp>
          <p:nvSpPr>
            <p:cNvPr id="308" name="Rectangle"/>
            <p:cNvSpPr/>
            <p:nvPr/>
          </p:nvSpPr>
          <p:spPr>
            <a:xfrm>
              <a:off x="0" y="280440"/>
              <a:ext cx="5337975" cy="478800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11" name="Group"/>
            <p:cNvGrpSpPr/>
            <p:nvPr/>
          </p:nvGrpSpPr>
          <p:grpSpPr>
            <a:xfrm>
              <a:off x="266897" y="0"/>
              <a:ext cx="3736583" cy="560881"/>
              <a:chOff x="0" y="0"/>
              <a:chExt cx="3736582" cy="560880"/>
            </a:xfrm>
          </p:grpSpPr>
          <p:sp>
            <p:nvSpPr>
              <p:cNvPr id="309" name="Rounded Rectangle"/>
              <p:cNvSpPr/>
              <p:nvPr/>
            </p:nvSpPr>
            <p:spPr>
              <a:xfrm>
                <a:off x="0" y="0"/>
                <a:ext cx="3736583" cy="560881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0" name="What’s programming?"/>
              <p:cNvSpPr txBox="1"/>
              <p:nvPr/>
            </p:nvSpPr>
            <p:spPr>
              <a:xfrm>
                <a:off x="168613" y="161017"/>
                <a:ext cx="3399356" cy="238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</a:defRPr>
                </a:lvl1pPr>
              </a:lstStyle>
              <a:p>
                <a:r>
                  <a:t>What’s programming?</a:t>
                </a:r>
              </a:p>
            </p:txBody>
          </p:sp>
        </p:grpSp>
        <p:sp>
          <p:nvSpPr>
            <p:cNvPr id="312" name="Rectangle"/>
            <p:cNvSpPr/>
            <p:nvPr/>
          </p:nvSpPr>
          <p:spPr>
            <a:xfrm>
              <a:off x="0" y="1142279"/>
              <a:ext cx="5337975" cy="4788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rgbClr val="D87A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15" name="Group"/>
            <p:cNvGrpSpPr/>
            <p:nvPr/>
          </p:nvGrpSpPr>
          <p:grpSpPr>
            <a:xfrm>
              <a:off x="266897" y="861840"/>
              <a:ext cx="3736583" cy="560881"/>
              <a:chOff x="0" y="0"/>
              <a:chExt cx="3736582" cy="560880"/>
            </a:xfrm>
          </p:grpSpPr>
          <p:sp>
            <p:nvSpPr>
              <p:cNvPr id="313" name="Rounded Rectangle"/>
              <p:cNvSpPr/>
              <p:nvPr/>
            </p:nvSpPr>
            <p:spPr>
              <a:xfrm>
                <a:off x="0" y="0"/>
                <a:ext cx="3736583" cy="560881"/>
              </a:xfrm>
              <a:prstGeom prst="roundRect">
                <a:avLst>
                  <a:gd name="adj" fmla="val 16667"/>
                </a:avLst>
              </a:prstGeom>
              <a:solidFill>
                <a:srgbClr val="D87A51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4" name="Variables, Functions"/>
              <p:cNvSpPr txBox="1"/>
              <p:nvPr/>
            </p:nvSpPr>
            <p:spPr>
              <a:xfrm>
                <a:off x="168613" y="161017"/>
                <a:ext cx="3399356" cy="238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</a:defRPr>
                </a:lvl1pPr>
              </a:lstStyle>
              <a:p>
                <a:r>
                  <a:t>Variables, Functions</a:t>
                </a:r>
              </a:p>
            </p:txBody>
          </p:sp>
        </p:grpSp>
        <p:sp>
          <p:nvSpPr>
            <p:cNvPr id="316" name="Rectangle"/>
            <p:cNvSpPr/>
            <p:nvPr/>
          </p:nvSpPr>
          <p:spPr>
            <a:xfrm>
              <a:off x="0" y="2004119"/>
              <a:ext cx="5337975" cy="4788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rgbClr val="C4817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19" name="Group"/>
            <p:cNvGrpSpPr/>
            <p:nvPr/>
          </p:nvGrpSpPr>
          <p:grpSpPr>
            <a:xfrm>
              <a:off x="266897" y="1723680"/>
              <a:ext cx="3736583" cy="560881"/>
              <a:chOff x="0" y="0"/>
              <a:chExt cx="3736582" cy="560880"/>
            </a:xfrm>
          </p:grpSpPr>
          <p:sp>
            <p:nvSpPr>
              <p:cNvPr id="317" name="Rounded Rectangle"/>
              <p:cNvSpPr/>
              <p:nvPr/>
            </p:nvSpPr>
            <p:spPr>
              <a:xfrm>
                <a:off x="0" y="0"/>
                <a:ext cx="3736583" cy="560881"/>
              </a:xfrm>
              <a:prstGeom prst="roundRect">
                <a:avLst>
                  <a:gd name="adj" fmla="val 16667"/>
                </a:avLst>
              </a:prstGeom>
              <a:solidFill>
                <a:srgbClr val="C48170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18" name="How do you approach a problem?"/>
              <p:cNvSpPr txBox="1"/>
              <p:nvPr/>
            </p:nvSpPr>
            <p:spPr>
              <a:xfrm>
                <a:off x="168613" y="161017"/>
                <a:ext cx="3399356" cy="238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</a:defRPr>
                </a:lvl1pPr>
              </a:lstStyle>
              <a:p>
                <a:r>
                  <a:t>How do you approach a problem?</a:t>
                </a:r>
              </a:p>
            </p:txBody>
          </p:sp>
        </p:grpSp>
        <p:sp>
          <p:nvSpPr>
            <p:cNvPr id="320" name="Rectangle"/>
            <p:cNvSpPr/>
            <p:nvPr/>
          </p:nvSpPr>
          <p:spPr>
            <a:xfrm>
              <a:off x="0" y="2865960"/>
              <a:ext cx="5337975" cy="4788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rgbClr val="B4908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23" name="Group"/>
            <p:cNvGrpSpPr/>
            <p:nvPr/>
          </p:nvGrpSpPr>
          <p:grpSpPr>
            <a:xfrm>
              <a:off x="266897" y="2585520"/>
              <a:ext cx="3736583" cy="560881"/>
              <a:chOff x="0" y="0"/>
              <a:chExt cx="3736582" cy="560880"/>
            </a:xfrm>
          </p:grpSpPr>
          <p:sp>
            <p:nvSpPr>
              <p:cNvPr id="321" name="Rounded Rectangle"/>
              <p:cNvSpPr/>
              <p:nvPr/>
            </p:nvSpPr>
            <p:spPr>
              <a:xfrm>
                <a:off x="0" y="0"/>
                <a:ext cx="3736583" cy="560881"/>
              </a:xfrm>
              <a:prstGeom prst="roundRect">
                <a:avLst>
                  <a:gd name="adj" fmla="val 16667"/>
                </a:avLst>
              </a:prstGeom>
              <a:solidFill>
                <a:srgbClr val="B4908B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2" name="Car example"/>
              <p:cNvSpPr txBox="1"/>
              <p:nvPr/>
            </p:nvSpPr>
            <p:spPr>
              <a:xfrm>
                <a:off x="168613" y="161017"/>
                <a:ext cx="3399356" cy="238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</a:defRPr>
                </a:lvl1pPr>
              </a:lstStyle>
              <a:p>
                <a:r>
                  <a:t>Car example</a:t>
                </a:r>
              </a:p>
            </p:txBody>
          </p:sp>
        </p:grpSp>
        <p:sp>
          <p:nvSpPr>
            <p:cNvPr id="324" name="Rectangle"/>
            <p:cNvSpPr/>
            <p:nvPr/>
          </p:nvSpPr>
          <p:spPr>
            <a:xfrm>
              <a:off x="0" y="3727800"/>
              <a:ext cx="5337975" cy="4788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27" name="Group"/>
            <p:cNvGrpSpPr/>
            <p:nvPr/>
          </p:nvGrpSpPr>
          <p:grpSpPr>
            <a:xfrm>
              <a:off x="266897" y="3447360"/>
              <a:ext cx="3736583" cy="560881"/>
              <a:chOff x="0" y="0"/>
              <a:chExt cx="3736582" cy="560880"/>
            </a:xfrm>
          </p:grpSpPr>
          <p:sp>
            <p:nvSpPr>
              <p:cNvPr id="325" name="Rounded Rectangle"/>
              <p:cNvSpPr/>
              <p:nvPr/>
            </p:nvSpPr>
            <p:spPr>
              <a:xfrm>
                <a:off x="0" y="0"/>
                <a:ext cx="3736583" cy="560881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4455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26" name="Class, Object, attribute, functions"/>
              <p:cNvSpPr txBox="1"/>
              <p:nvPr/>
            </p:nvSpPr>
            <p:spPr>
              <a:xfrm>
                <a:off x="168613" y="161017"/>
                <a:ext cx="3399356" cy="2388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844550">
                  <a:lnSpc>
                    <a:spcPct val="90000"/>
                  </a:lnSpc>
                  <a:spcBef>
                    <a:spcPts val="700"/>
                  </a:spcBef>
                  <a:defRPr sz="1900">
                    <a:solidFill>
                      <a:srgbClr val="FFFFFF"/>
                    </a:solidFill>
                  </a:defRPr>
                </a:lvl1pPr>
              </a:lstStyle>
              <a:p>
                <a:r>
                  <a:t>Class, Object, attribute, functions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age" descr="Image"/>
          <p:cNvPicPr>
            <a:picLocks noChangeAspect="1"/>
          </p:cNvPicPr>
          <p:nvPr/>
        </p:nvPicPr>
        <p:blipFill>
          <a:blip r:embed="rId2"/>
          <a:srcRect l="13581" r="20190"/>
          <a:stretch>
            <a:fillRect/>
          </a:stretch>
        </p:blipFill>
        <p:spPr>
          <a:xfrm>
            <a:off x="4117520" y="9"/>
            <a:ext cx="8074481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Freeform: Shape 83"/>
          <p:cNvSpPr/>
          <p:nvPr/>
        </p:nvSpPr>
        <p:spPr>
          <a:xfrm flipV="1">
            <a:off x="-1" y="-478"/>
            <a:ext cx="7859802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196" y="21600"/>
                </a:lnTo>
                <a:lnTo>
                  <a:pt x="1197" y="21598"/>
                </a:lnTo>
                <a:lnTo>
                  <a:pt x="0" y="21598"/>
                </a:lnTo>
                <a:lnTo>
                  <a:pt x="0" y="0"/>
                </a:lnTo>
                <a:lnTo>
                  <a:pt x="12871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2" name="Freeform: Shape 85"/>
          <p:cNvSpPr/>
          <p:nvPr/>
        </p:nvSpPr>
        <p:spPr>
          <a:xfrm flipV="1">
            <a:off x="-1" y="-478"/>
            <a:ext cx="7431176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" y="21600"/>
                </a:lnTo>
                <a:lnTo>
                  <a:pt x="20" y="21598"/>
                </a:lnTo>
                <a:lnTo>
                  <a:pt x="0" y="21598"/>
                </a:lnTo>
                <a:lnTo>
                  <a:pt x="0" y="0"/>
                </a:lnTo>
                <a:lnTo>
                  <a:pt x="12367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3" name="Basic concepts: What’s programming"/>
          <p:cNvSpPr txBox="1"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  <a:prstGeom prst="rect">
            <a:avLst/>
          </a:prstGeom>
        </p:spPr>
        <p:txBody>
          <a:bodyPr/>
          <a:lstStyle/>
          <a:p>
            <a:r>
              <a:t>What’s programming</a:t>
            </a:r>
          </a:p>
        </p:txBody>
      </p:sp>
      <p:sp>
        <p:nvSpPr>
          <p:cNvPr id="334" name="Programming is a way of communicating with a device: computer, cellphone, …, machine of any kind…"/>
          <p:cNvSpPr txBox="1">
            <a:spLocks noGrp="1"/>
          </p:cNvSpPr>
          <p:nvPr>
            <p:ph type="body" sz="quarter" idx="1"/>
          </p:nvPr>
        </p:nvSpPr>
        <p:spPr>
          <a:xfrm>
            <a:off x="804672" y="2022600"/>
            <a:ext cx="3941500" cy="4154363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Programming is a way of </a:t>
            </a:r>
            <a:r>
              <a:rPr b="1"/>
              <a:t>communicating</a:t>
            </a:r>
            <a:r>
              <a:t> with a device: computer, cellphone, …, machine of any kind</a:t>
            </a:r>
          </a:p>
          <a:p>
            <a:pPr>
              <a:defRPr sz="2000"/>
            </a:pPr>
            <a:r>
              <a:t>This communication is possible if you speak a </a:t>
            </a:r>
            <a:r>
              <a:rPr b="1"/>
              <a:t>language</a:t>
            </a:r>
            <a:r>
              <a:t> that the machine understands</a:t>
            </a:r>
          </a:p>
          <a:p>
            <a:pPr>
              <a:defRPr sz="2000"/>
            </a:pPr>
            <a:r>
              <a:t>Programming is </a:t>
            </a:r>
            <a:r>
              <a:rPr b="1"/>
              <a:t>not difficult</a:t>
            </a:r>
            <a:r>
              <a:t>, mastering it might be a bit more </a:t>
            </a:r>
            <a:r>
              <a:rPr b="1"/>
              <a:t>challenging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Freeform: Shape 80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7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8" name="Basic concepts"/>
          <p:cNvSpPr txBox="1">
            <a:spLocks noGrp="1"/>
          </p:cNvSpPr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339" name="Variable is the way of storing values that you want to use later…"/>
          <p:cNvSpPr txBox="1">
            <a:spLocks noGrp="1"/>
          </p:cNvSpPr>
          <p:nvPr>
            <p:ph type="body" sz="quarter" idx="1"/>
          </p:nvPr>
        </p:nvSpPr>
        <p:spPr>
          <a:xfrm>
            <a:off x="6288928" y="2835996"/>
            <a:ext cx="5135295" cy="2796764"/>
          </a:xfrm>
          <a:prstGeom prst="rect">
            <a:avLst/>
          </a:prstGeom>
        </p:spPr>
        <p:txBody>
          <a:bodyPr anchor="ctr"/>
          <a:lstStyle/>
          <a:p>
            <a:pPr marL="0" indent="0" defTabSz="539495">
              <a:spcBef>
                <a:spcPts val="500"/>
              </a:spcBef>
              <a:buSzTx/>
              <a:buNone/>
              <a:defRPr sz="1062" b="1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Variable</a:t>
            </a:r>
            <a:r>
              <a:rPr b="0"/>
              <a:t> is a way of </a:t>
            </a:r>
            <a:r>
              <a:t>storing values</a:t>
            </a:r>
            <a:r>
              <a:rPr b="0"/>
              <a:t> that you want to use later</a:t>
            </a:r>
          </a:p>
          <a:p>
            <a:pPr marL="134873" indent="-134873" defTabSz="539495">
              <a:spcBef>
                <a:spcPts val="500"/>
              </a:spcBef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  <a:endParaRPr b="0"/>
          </a:p>
          <a:p>
            <a:pPr marL="134873" indent="-134873" defTabSz="539495">
              <a:spcBef>
                <a:spcPts val="500"/>
              </a:spcBef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To define variables, we use </a:t>
            </a:r>
            <a:r>
              <a:rPr b="1"/>
              <a:t>name</a:t>
            </a:r>
            <a:r>
              <a:t> of variable and </a:t>
            </a:r>
            <a:r>
              <a:rPr b="1"/>
              <a:t>‘=‘</a:t>
            </a:r>
            <a:r>
              <a:t> to assign values:</a:t>
            </a:r>
          </a:p>
          <a:p>
            <a:pPr marL="0" indent="0" defTabSz="539495">
              <a:spcBef>
                <a:spcPts val="500"/>
              </a:spcBef>
              <a:buSzTx/>
              <a:buNone/>
              <a:defRPr sz="1062" i="1">
                <a:solidFill>
                  <a:srgbClr val="767171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my_first_variable = 3</a:t>
            </a:r>
          </a:p>
          <a:p>
            <a:pPr marL="134873" indent="-134873" defTabSz="539495">
              <a:spcBef>
                <a:spcPts val="500"/>
              </a:spcBef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  <a:endParaRPr/>
          </a:p>
          <a:p>
            <a:pPr marL="134873" indent="-134873" defTabSz="539495">
              <a:spcBef>
                <a:spcPts val="500"/>
              </a:spcBef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Variables can have </a:t>
            </a:r>
            <a:r>
              <a:rPr b="1"/>
              <a:t>different types</a:t>
            </a:r>
            <a:r>
              <a:t>:</a:t>
            </a:r>
          </a:p>
          <a:p>
            <a:pPr marL="0" indent="0" defTabSz="539495">
              <a:spcBef>
                <a:spcPts val="500"/>
              </a:spcBef>
              <a:buSzTx/>
              <a:buNone/>
              <a:defRPr sz="1062" i="1">
                <a:solidFill>
                  <a:srgbClr val="767171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my_first_variable = 3  # integer</a:t>
            </a:r>
          </a:p>
          <a:p>
            <a:pPr marL="0" indent="0" defTabSz="539495">
              <a:spcBef>
                <a:spcPts val="500"/>
              </a:spcBef>
              <a:buSzTx/>
              <a:buNone/>
              <a:defRPr sz="1062" i="1">
                <a:solidFill>
                  <a:srgbClr val="767171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my_second_variable = “This is my second variable”   # string</a:t>
            </a:r>
          </a:p>
          <a:p>
            <a:pPr marL="0" indent="0" defTabSz="539495">
              <a:spcBef>
                <a:spcPts val="500"/>
              </a:spcBef>
              <a:buSzTx/>
              <a:buNone/>
              <a:defRPr sz="1062" i="1">
                <a:solidFill>
                  <a:srgbClr val="767171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my_third_variable = 3.0   # float</a:t>
            </a:r>
          </a:p>
          <a:p>
            <a:pPr marL="0" indent="0" defTabSz="539495">
              <a:spcBef>
                <a:spcPts val="500"/>
              </a:spcBef>
              <a:buSzTx/>
              <a:buNone/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  <a:endParaRPr/>
          </a:p>
          <a:p>
            <a:pPr marL="0" indent="0" defTabSz="539495">
              <a:spcBef>
                <a:spcPts val="500"/>
              </a:spcBef>
              <a:buSzTx/>
              <a:buNone/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  <a:endParaRPr/>
          </a:p>
          <a:p>
            <a:pPr marL="0" indent="0" defTabSz="539495">
              <a:spcBef>
                <a:spcPts val="500"/>
              </a:spcBef>
              <a:buSzTx/>
              <a:buNone/>
              <a:defRPr sz="1062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  <a:endParaRPr/>
          </a:p>
        </p:txBody>
      </p:sp>
      <p:sp>
        <p:nvSpPr>
          <p:cNvPr id="340" name="TextBox 1"/>
          <p:cNvSpPr txBox="1"/>
          <p:nvPr/>
        </p:nvSpPr>
        <p:spPr>
          <a:xfrm>
            <a:off x="478099" y="2772531"/>
            <a:ext cx="3026704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b="1" i="1">
                <a:solidFill>
                  <a:srgbClr val="FFFFFF"/>
                </a:solidFill>
              </a:defRPr>
            </a:lvl1pPr>
          </a:lstStyle>
          <a:p>
            <a:r>
              <a:t>variable_name = value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Freeform: Shape 80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3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4" name="Basic concepts"/>
          <p:cNvSpPr txBox="1">
            <a:spLocks noGrp="1"/>
          </p:cNvSpPr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Functions</a:t>
            </a:r>
          </a:p>
        </p:txBody>
      </p:sp>
      <p:sp>
        <p:nvSpPr>
          <p:cNvPr id="345" name="Variable is the way of storing values that you want to use later…"/>
          <p:cNvSpPr txBox="1">
            <a:spLocks noGrp="1"/>
          </p:cNvSpPr>
          <p:nvPr>
            <p:ph type="body" sz="quarter" idx="1"/>
          </p:nvPr>
        </p:nvSpPr>
        <p:spPr>
          <a:xfrm>
            <a:off x="6288928" y="1978985"/>
            <a:ext cx="5135295" cy="2796764"/>
          </a:xfrm>
          <a:prstGeom prst="rect">
            <a:avLst/>
          </a:prstGeom>
        </p:spPr>
        <p:txBody>
          <a:bodyPr anchor="ctr"/>
          <a:lstStyle/>
          <a:p>
            <a:pPr marL="0" indent="0" defTabSz="576072">
              <a:spcBef>
                <a:spcPts val="600"/>
              </a:spcBef>
              <a:buSzTx/>
              <a:buNone/>
              <a:defRPr sz="1134" b="1">
                <a:solidFill>
                  <a:srgbClr val="222222"/>
                </a:solidFill>
              </a:defRPr>
            </a:pPr>
            <a:r>
              <a:t>Function</a:t>
            </a:r>
            <a:r>
              <a:rPr b="0"/>
              <a:t> is the way to </a:t>
            </a:r>
            <a:r>
              <a:t>define actions</a:t>
            </a:r>
            <a:r>
              <a:rPr b="0"/>
              <a:t>, i.e sum, print on the screen. 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sz="1134">
                <a:solidFill>
                  <a:srgbClr val="222222"/>
                </a:solidFill>
              </a:defRPr>
            </a:pPr>
            <a:r>
              <a:t>To define functions, we use the </a:t>
            </a:r>
            <a:r>
              <a:rPr b="1"/>
              <a:t>reserved word def</a:t>
            </a:r>
            <a:r>
              <a:t>: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sz="1134" i="1">
                <a:solidFill>
                  <a:srgbClr val="767171"/>
                </a:solidFill>
              </a:defRPr>
            </a:pPr>
            <a:r>
              <a:t>def sum_two_numbers(a, b):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sz="1134" i="1">
                <a:solidFill>
                  <a:srgbClr val="767171"/>
                </a:solidFill>
              </a:defRPr>
            </a:pPr>
            <a:r>
              <a:t>           return a + b</a:t>
            </a:r>
            <a:endParaRPr>
              <a:solidFill>
                <a:srgbClr val="222222"/>
              </a:solidFill>
            </a:endParaRPr>
          </a:p>
          <a:p>
            <a:pPr marL="0" indent="0" defTabSz="576072">
              <a:spcBef>
                <a:spcPts val="600"/>
              </a:spcBef>
              <a:buSzTx/>
              <a:buNone/>
              <a:defRPr sz="1134" i="1">
                <a:solidFill>
                  <a:srgbClr val="767171"/>
                </a:solidFill>
              </a:defRPr>
            </a:pPr>
            <a:r>
              <a:t>def say_hi():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sz="1134" i="1">
                <a:solidFill>
                  <a:srgbClr val="767171"/>
                </a:solidFill>
              </a:defRPr>
            </a:pPr>
            <a:r>
              <a:t>          print(“Hi”)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sz="1134">
                <a:solidFill>
                  <a:srgbClr val="222222"/>
                </a:solidFill>
              </a:defRPr>
            </a:pPr>
            <a:r>
              <a:t>Functions can be </a:t>
            </a:r>
            <a:r>
              <a:rPr b="1"/>
              <a:t>called</a:t>
            </a:r>
            <a:r>
              <a:t> by their </a:t>
            </a:r>
            <a:r>
              <a:rPr b="1"/>
              <a:t>name</a:t>
            </a:r>
            <a:r>
              <a:t> and specifying the </a:t>
            </a:r>
            <a:r>
              <a:rPr b="1"/>
              <a:t>parameters</a:t>
            </a:r>
            <a:r>
              <a:t>: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sz="1134" i="1">
                <a:solidFill>
                  <a:srgbClr val="767171"/>
                </a:solidFill>
              </a:defRPr>
            </a:pPr>
            <a:r>
              <a:t>sum_two_numbers(a=7, b=5)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sz="1134" i="1">
                <a:solidFill>
                  <a:srgbClr val="767171"/>
                </a:solidFill>
              </a:defRPr>
            </a:pPr>
            <a:r>
              <a:t>&gt; 12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sz="1134" i="1">
                <a:solidFill>
                  <a:srgbClr val="767171"/>
                </a:solidFill>
              </a:defRPr>
            </a:pPr>
            <a:r>
              <a:t>say_hi()</a:t>
            </a:r>
          </a:p>
          <a:p>
            <a:pPr marL="0" indent="0" defTabSz="576072">
              <a:spcBef>
                <a:spcPts val="600"/>
              </a:spcBef>
              <a:buSzTx/>
              <a:buNone/>
              <a:defRPr sz="1134" i="1">
                <a:solidFill>
                  <a:srgbClr val="767171"/>
                </a:solidFill>
              </a:defRPr>
            </a:pPr>
            <a:r>
              <a:t>&gt; Hi</a:t>
            </a:r>
          </a:p>
        </p:txBody>
      </p:sp>
      <p:sp>
        <p:nvSpPr>
          <p:cNvPr id="346" name="TextBox 1"/>
          <p:cNvSpPr txBox="1"/>
          <p:nvPr/>
        </p:nvSpPr>
        <p:spPr>
          <a:xfrm>
            <a:off x="126064" y="2772531"/>
            <a:ext cx="3979362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" b="1" i="1">
                <a:solidFill>
                  <a:srgbClr val="FFFFFF"/>
                </a:solidFill>
              </a:defRPr>
            </a:lvl1pPr>
          </a:lstStyle>
          <a:p>
            <a:r>
              <a:t>def function_name (parameters)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Freeform: Shape 80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9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0" name="Basic concepts"/>
          <p:cNvSpPr txBox="1">
            <a:spLocks noGrp="1"/>
          </p:cNvSpPr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Strategy for Programming</a:t>
            </a:r>
          </a:p>
        </p:txBody>
      </p:sp>
      <p:sp>
        <p:nvSpPr>
          <p:cNvPr id="351" name="TextBox 1"/>
          <p:cNvSpPr txBox="1"/>
          <p:nvPr/>
        </p:nvSpPr>
        <p:spPr>
          <a:xfrm>
            <a:off x="252320" y="2780183"/>
            <a:ext cx="3979362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" b="1" i="1">
                <a:solidFill>
                  <a:srgbClr val="FFFFFF"/>
                </a:solidFill>
              </a:defRPr>
            </a:lvl1pPr>
          </a:lstStyle>
          <a:p>
            <a:r>
              <a:t>Divide and conquer</a:t>
            </a:r>
          </a:p>
        </p:txBody>
      </p:sp>
      <p:grpSp>
        <p:nvGrpSpPr>
          <p:cNvPr id="371" name="Group 24"/>
          <p:cNvGrpSpPr/>
          <p:nvPr/>
        </p:nvGrpSpPr>
        <p:grpSpPr>
          <a:xfrm>
            <a:off x="5819137" y="1513539"/>
            <a:ext cx="6024174" cy="3830444"/>
            <a:chOff x="0" y="0"/>
            <a:chExt cx="6024173" cy="3830441"/>
          </a:xfrm>
        </p:grpSpPr>
        <p:grpSp>
          <p:nvGrpSpPr>
            <p:cNvPr id="354" name="subproblem"/>
            <p:cNvGrpSpPr/>
            <p:nvPr/>
          </p:nvGrpSpPr>
          <p:grpSpPr>
            <a:xfrm>
              <a:off x="4467726" y="1538539"/>
              <a:ext cx="1556448" cy="591329"/>
              <a:chOff x="0" y="0"/>
              <a:chExt cx="1556447" cy="591328"/>
            </a:xfrm>
          </p:grpSpPr>
          <p:sp>
            <p:nvSpPr>
              <p:cNvPr id="352" name="Rounded Rectangle"/>
              <p:cNvSpPr/>
              <p:nvPr/>
            </p:nvSpPr>
            <p:spPr>
              <a:xfrm>
                <a:off x="0" y="0"/>
                <a:ext cx="1556448" cy="591329"/>
              </a:xfrm>
              <a:prstGeom prst="roundRect">
                <a:avLst>
                  <a:gd name="adj" fmla="val 9391"/>
                </a:avLst>
              </a:prstGeom>
              <a:solidFill>
                <a:srgbClr val="3774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3" name="subproblem"/>
              <p:cNvSpPr txBox="1"/>
              <p:nvPr/>
            </p:nvSpPr>
            <p:spPr>
              <a:xfrm>
                <a:off x="16264" y="166666"/>
                <a:ext cx="1523919" cy="257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500">
                    <a:solidFill>
                      <a:srgbClr val="FFFFFF"/>
                    </a:solidFill>
                  </a:defRPr>
                </a:lvl1pPr>
              </a:lstStyle>
              <a:p>
                <a:r>
                  <a:t>subproblem</a:t>
                </a:r>
              </a:p>
            </p:txBody>
          </p:sp>
        </p:grpSp>
        <p:sp>
          <p:nvSpPr>
            <p:cNvPr id="355" name="Line"/>
            <p:cNvSpPr/>
            <p:nvPr/>
          </p:nvSpPr>
          <p:spPr>
            <a:xfrm>
              <a:off x="3311980" y="817822"/>
              <a:ext cx="2012061" cy="72071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58" name="subproblem"/>
            <p:cNvGrpSpPr/>
            <p:nvPr/>
          </p:nvGrpSpPr>
          <p:grpSpPr>
            <a:xfrm>
              <a:off x="436915" y="1568748"/>
              <a:ext cx="1556447" cy="591329"/>
              <a:chOff x="0" y="0"/>
              <a:chExt cx="1556445" cy="591328"/>
            </a:xfrm>
          </p:grpSpPr>
          <p:sp>
            <p:nvSpPr>
              <p:cNvPr id="356" name="Rounded Rectangle"/>
              <p:cNvSpPr/>
              <p:nvPr/>
            </p:nvSpPr>
            <p:spPr>
              <a:xfrm>
                <a:off x="0" y="0"/>
                <a:ext cx="1556446" cy="591329"/>
              </a:xfrm>
              <a:prstGeom prst="roundRect">
                <a:avLst>
                  <a:gd name="adj" fmla="val 15000"/>
                </a:avLst>
              </a:prstGeom>
              <a:solidFill>
                <a:srgbClr val="CB7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7" name="subproblem"/>
              <p:cNvSpPr txBox="1"/>
              <p:nvPr/>
            </p:nvSpPr>
            <p:spPr>
              <a:xfrm>
                <a:off x="25978" y="166666"/>
                <a:ext cx="1504490" cy="257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500">
                    <a:solidFill>
                      <a:srgbClr val="FFFFFF"/>
                    </a:solidFill>
                  </a:defRPr>
                </a:lvl1pPr>
              </a:lstStyle>
              <a:p>
                <a:r>
                  <a:t>subproblem</a:t>
                </a:r>
              </a:p>
            </p:txBody>
          </p:sp>
        </p:grpSp>
        <p:sp>
          <p:nvSpPr>
            <p:cNvPr id="359" name="Line"/>
            <p:cNvSpPr/>
            <p:nvPr/>
          </p:nvSpPr>
          <p:spPr>
            <a:xfrm flipH="1">
              <a:off x="1181829" y="835914"/>
              <a:ext cx="2160648" cy="72899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62" name="Problem"/>
            <p:cNvGrpSpPr/>
            <p:nvPr/>
          </p:nvGrpSpPr>
          <p:grpSpPr>
            <a:xfrm>
              <a:off x="2038153" y="0"/>
              <a:ext cx="2429575" cy="892970"/>
              <a:chOff x="0" y="0"/>
              <a:chExt cx="2429573" cy="892969"/>
            </a:xfrm>
          </p:grpSpPr>
          <p:sp>
            <p:nvSpPr>
              <p:cNvPr id="360" name="Rounded Rectangle"/>
              <p:cNvSpPr/>
              <p:nvPr/>
            </p:nvSpPr>
            <p:spPr>
              <a:xfrm>
                <a:off x="0" y="0"/>
                <a:ext cx="2429574" cy="892970"/>
              </a:xfrm>
              <a:prstGeom prst="roundRect">
                <a:avLst>
                  <a:gd name="adj" fmla="val 15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1" name="Problem"/>
              <p:cNvSpPr txBox="1"/>
              <p:nvPr/>
            </p:nvSpPr>
            <p:spPr>
              <a:xfrm>
                <a:off x="39230" y="317487"/>
                <a:ext cx="2351114" cy="257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500">
                    <a:solidFill>
                      <a:srgbClr val="FFFFFF"/>
                    </a:solidFill>
                  </a:defRPr>
                </a:lvl1pPr>
              </a:lstStyle>
              <a:p>
                <a:r>
                  <a:t>Problem</a:t>
                </a:r>
              </a:p>
            </p:txBody>
          </p:sp>
        </p:grpSp>
        <p:grpSp>
          <p:nvGrpSpPr>
            <p:cNvPr id="365" name="subproblem"/>
            <p:cNvGrpSpPr/>
            <p:nvPr/>
          </p:nvGrpSpPr>
          <p:grpSpPr>
            <a:xfrm>
              <a:off x="2480954" y="1568748"/>
              <a:ext cx="1556444" cy="591329"/>
              <a:chOff x="0" y="0"/>
              <a:chExt cx="1556442" cy="591328"/>
            </a:xfrm>
          </p:grpSpPr>
          <p:sp>
            <p:nvSpPr>
              <p:cNvPr id="363" name="Rounded Rectangle"/>
              <p:cNvSpPr/>
              <p:nvPr/>
            </p:nvSpPr>
            <p:spPr>
              <a:xfrm>
                <a:off x="0" y="0"/>
                <a:ext cx="1556443" cy="591329"/>
              </a:xfrm>
              <a:prstGeom prst="roundRect">
                <a:avLst>
                  <a:gd name="adj" fmla="val 15000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4" name="subproblem"/>
              <p:cNvSpPr txBox="1"/>
              <p:nvPr/>
            </p:nvSpPr>
            <p:spPr>
              <a:xfrm>
                <a:off x="25978" y="166666"/>
                <a:ext cx="1504487" cy="257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500">
                    <a:solidFill>
                      <a:srgbClr val="FFFFFF"/>
                    </a:solidFill>
                  </a:defRPr>
                </a:lvl1pPr>
              </a:lstStyle>
              <a:p>
                <a:r>
                  <a:t>subproblem</a:t>
                </a:r>
              </a:p>
            </p:txBody>
          </p:sp>
        </p:grpSp>
        <p:sp>
          <p:nvSpPr>
            <p:cNvPr id="366" name="Line"/>
            <p:cNvSpPr/>
            <p:nvPr/>
          </p:nvSpPr>
          <p:spPr>
            <a:xfrm>
              <a:off x="3277860" y="923177"/>
              <a:ext cx="2" cy="61536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Rounded Rectangle"/>
            <p:cNvSpPr/>
            <p:nvPr/>
          </p:nvSpPr>
          <p:spPr>
            <a:xfrm>
              <a:off x="0" y="3135328"/>
              <a:ext cx="1000353" cy="69511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Rounded Rectangle"/>
            <p:cNvSpPr/>
            <p:nvPr/>
          </p:nvSpPr>
          <p:spPr>
            <a:xfrm>
              <a:off x="1095117" y="3135328"/>
              <a:ext cx="1000353" cy="69511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Line"/>
            <p:cNvSpPr/>
            <p:nvPr/>
          </p:nvSpPr>
          <p:spPr>
            <a:xfrm flipH="1">
              <a:off x="436914" y="2160075"/>
              <a:ext cx="742078" cy="9955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0" name="Line"/>
            <p:cNvSpPr/>
            <p:nvPr/>
          </p:nvSpPr>
          <p:spPr>
            <a:xfrm>
              <a:off x="1178992" y="2163912"/>
              <a:ext cx="414727" cy="9878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Freeform: Shape 80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4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5" name="Basic concepts"/>
          <p:cNvSpPr txBox="1">
            <a:spLocks noGrp="1"/>
          </p:cNvSpPr>
          <p:nvPr>
            <p:ph type="title"/>
          </p:nvPr>
        </p:nvSpPr>
        <p:spPr>
          <a:xfrm>
            <a:off x="725991" y="442761"/>
            <a:ext cx="3946159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The Car Problem</a:t>
            </a:r>
          </a:p>
        </p:txBody>
      </p:sp>
      <p:sp>
        <p:nvSpPr>
          <p:cNvPr id="376" name="TextBox 1"/>
          <p:cNvSpPr txBox="1"/>
          <p:nvPr/>
        </p:nvSpPr>
        <p:spPr>
          <a:xfrm>
            <a:off x="461326" y="2424227"/>
            <a:ext cx="3979362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" b="1" i="1">
                <a:solidFill>
                  <a:srgbClr val="FFFFFF"/>
                </a:solidFill>
              </a:defRPr>
            </a:lvl1pPr>
          </a:lstStyle>
          <a:p>
            <a:r>
              <a:t>Describe a car</a:t>
            </a:r>
          </a:p>
        </p:txBody>
      </p:sp>
      <p:grpSp>
        <p:nvGrpSpPr>
          <p:cNvPr id="396" name="Group 24"/>
          <p:cNvGrpSpPr/>
          <p:nvPr/>
        </p:nvGrpSpPr>
        <p:grpSpPr>
          <a:xfrm>
            <a:off x="524326" y="3602089"/>
            <a:ext cx="2780578" cy="1768018"/>
            <a:chOff x="0" y="0"/>
            <a:chExt cx="2780577" cy="1768016"/>
          </a:xfrm>
        </p:grpSpPr>
        <p:grpSp>
          <p:nvGrpSpPr>
            <p:cNvPr id="379" name="subproblem"/>
            <p:cNvGrpSpPr/>
            <p:nvPr/>
          </p:nvGrpSpPr>
          <p:grpSpPr>
            <a:xfrm>
              <a:off x="2062168" y="710143"/>
              <a:ext cx="718410" cy="272940"/>
              <a:chOff x="0" y="0"/>
              <a:chExt cx="718409" cy="272939"/>
            </a:xfrm>
          </p:grpSpPr>
          <p:sp>
            <p:nvSpPr>
              <p:cNvPr id="377" name="Rounded Rectangle"/>
              <p:cNvSpPr/>
              <p:nvPr/>
            </p:nvSpPr>
            <p:spPr>
              <a:xfrm>
                <a:off x="0" y="0"/>
                <a:ext cx="718410" cy="272940"/>
              </a:xfrm>
              <a:prstGeom prst="roundRect">
                <a:avLst>
                  <a:gd name="adj" fmla="val 9391"/>
                </a:avLst>
              </a:prstGeom>
              <a:solidFill>
                <a:srgbClr val="3774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8" name="subproblem"/>
              <p:cNvSpPr txBox="1"/>
              <p:nvPr/>
            </p:nvSpPr>
            <p:spPr>
              <a:xfrm>
                <a:off x="7506" y="32215"/>
                <a:ext cx="703397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t>subproblem</a:t>
                </a:r>
              </a:p>
            </p:txBody>
          </p:sp>
        </p:grpSp>
        <p:sp>
          <p:nvSpPr>
            <p:cNvPr id="380" name="Line"/>
            <p:cNvSpPr/>
            <p:nvPr/>
          </p:nvSpPr>
          <p:spPr>
            <a:xfrm>
              <a:off x="1528710" y="377482"/>
              <a:ext cx="928708" cy="3326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83" name="subproblem"/>
            <p:cNvGrpSpPr/>
            <p:nvPr/>
          </p:nvGrpSpPr>
          <p:grpSpPr>
            <a:xfrm>
              <a:off x="201666" y="724087"/>
              <a:ext cx="718410" cy="272940"/>
              <a:chOff x="0" y="0"/>
              <a:chExt cx="718408" cy="272939"/>
            </a:xfrm>
          </p:grpSpPr>
          <p:sp>
            <p:nvSpPr>
              <p:cNvPr id="381" name="Rounded Rectangle"/>
              <p:cNvSpPr/>
              <p:nvPr/>
            </p:nvSpPr>
            <p:spPr>
              <a:xfrm>
                <a:off x="0" y="0"/>
                <a:ext cx="718409" cy="272940"/>
              </a:xfrm>
              <a:prstGeom prst="roundRect">
                <a:avLst>
                  <a:gd name="adj" fmla="val 15000"/>
                </a:avLst>
              </a:prstGeom>
              <a:solidFill>
                <a:srgbClr val="CB7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2" name="subproblem"/>
              <p:cNvSpPr txBox="1"/>
              <p:nvPr/>
            </p:nvSpPr>
            <p:spPr>
              <a:xfrm>
                <a:off x="11990" y="32215"/>
                <a:ext cx="694428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t>subproblem</a:t>
                </a:r>
              </a:p>
            </p:txBody>
          </p:sp>
        </p:grpSp>
        <p:sp>
          <p:nvSpPr>
            <p:cNvPr id="384" name="Line"/>
            <p:cNvSpPr/>
            <p:nvPr/>
          </p:nvSpPr>
          <p:spPr>
            <a:xfrm flipH="1">
              <a:off x="545497" y="385832"/>
              <a:ext cx="997291" cy="336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387" name="Problem"/>
            <p:cNvGrpSpPr/>
            <p:nvPr/>
          </p:nvGrpSpPr>
          <p:grpSpPr>
            <a:xfrm>
              <a:off x="940750" y="0"/>
              <a:ext cx="1121419" cy="412168"/>
              <a:chOff x="0" y="0"/>
              <a:chExt cx="1121418" cy="412167"/>
            </a:xfrm>
          </p:grpSpPr>
          <p:sp>
            <p:nvSpPr>
              <p:cNvPr id="385" name="Rounded Rectangle"/>
              <p:cNvSpPr/>
              <p:nvPr/>
            </p:nvSpPr>
            <p:spPr>
              <a:xfrm>
                <a:off x="0" y="0"/>
                <a:ext cx="1121419" cy="412168"/>
              </a:xfrm>
              <a:prstGeom prst="roundRect">
                <a:avLst>
                  <a:gd name="adj" fmla="val 15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6" name="Problem"/>
              <p:cNvSpPr txBox="1"/>
              <p:nvPr/>
            </p:nvSpPr>
            <p:spPr>
              <a:xfrm>
                <a:off x="18108" y="101829"/>
                <a:ext cx="1085202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t>Problem</a:t>
                </a:r>
              </a:p>
            </p:txBody>
          </p:sp>
        </p:grpSp>
        <p:grpSp>
          <p:nvGrpSpPr>
            <p:cNvPr id="390" name="subproblem"/>
            <p:cNvGrpSpPr/>
            <p:nvPr/>
          </p:nvGrpSpPr>
          <p:grpSpPr>
            <a:xfrm>
              <a:off x="1145133" y="724087"/>
              <a:ext cx="718409" cy="272940"/>
              <a:chOff x="0" y="0"/>
              <a:chExt cx="718407" cy="272939"/>
            </a:xfrm>
          </p:grpSpPr>
          <p:sp>
            <p:nvSpPr>
              <p:cNvPr id="388" name="Rounded Rectangle"/>
              <p:cNvSpPr/>
              <p:nvPr/>
            </p:nvSpPr>
            <p:spPr>
              <a:xfrm>
                <a:off x="0" y="0"/>
                <a:ext cx="718408" cy="272940"/>
              </a:xfrm>
              <a:prstGeom prst="roundRect">
                <a:avLst>
                  <a:gd name="adj" fmla="val 15000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9" name="subproblem"/>
              <p:cNvSpPr txBox="1"/>
              <p:nvPr/>
            </p:nvSpPr>
            <p:spPr>
              <a:xfrm>
                <a:off x="11990" y="32215"/>
                <a:ext cx="694427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t>subproblem</a:t>
                </a:r>
              </a:p>
            </p:txBody>
          </p:sp>
        </p:grpSp>
        <p:sp>
          <p:nvSpPr>
            <p:cNvPr id="391" name="Line"/>
            <p:cNvSpPr/>
            <p:nvPr/>
          </p:nvSpPr>
          <p:spPr>
            <a:xfrm>
              <a:off x="1512961" y="426110"/>
              <a:ext cx="1" cy="2840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2" name="Rounded Rectangle"/>
            <p:cNvSpPr/>
            <p:nvPr/>
          </p:nvSpPr>
          <p:spPr>
            <a:xfrm>
              <a:off x="0" y="1447173"/>
              <a:ext cx="461733" cy="32084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Rounded Rectangle"/>
            <p:cNvSpPr/>
            <p:nvPr/>
          </p:nvSpPr>
          <p:spPr>
            <a:xfrm>
              <a:off x="505473" y="1447173"/>
              <a:ext cx="461733" cy="32084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Line"/>
            <p:cNvSpPr/>
            <p:nvPr/>
          </p:nvSpPr>
          <p:spPr>
            <a:xfrm flipH="1">
              <a:off x="201666" y="997026"/>
              <a:ext cx="342522" cy="47006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5" name="Line"/>
            <p:cNvSpPr/>
            <p:nvPr/>
          </p:nvSpPr>
          <p:spPr>
            <a:xfrm>
              <a:off x="544187" y="998796"/>
              <a:ext cx="191425" cy="4559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97" name="Describe this object a car:…"/>
          <p:cNvSpPr txBox="1">
            <a:spLocks noGrp="1"/>
          </p:cNvSpPr>
          <p:nvPr>
            <p:ph type="body" sz="half" idx="1"/>
          </p:nvPr>
        </p:nvSpPr>
        <p:spPr>
          <a:xfrm>
            <a:off x="5988087" y="2136562"/>
            <a:ext cx="5549751" cy="4351339"/>
          </a:xfrm>
          <a:prstGeom prst="rect">
            <a:avLst/>
          </a:prstGeom>
        </p:spPr>
        <p:txBody>
          <a:bodyPr/>
          <a:lstStyle/>
          <a:p>
            <a:r>
              <a:rPr dirty="0"/>
              <a:t>Describe this </a:t>
            </a:r>
            <a:r>
              <a:rPr b="1" dirty="0"/>
              <a:t>object</a:t>
            </a:r>
            <a:r>
              <a:rPr dirty="0"/>
              <a:t>:</a:t>
            </a:r>
          </a:p>
          <a:p>
            <a:pPr marL="685800" lvl="1" indent="-228600">
              <a:spcBef>
                <a:spcPts val="500"/>
              </a:spcBef>
              <a:defRPr sz="2400" b="1"/>
            </a:pPr>
            <a:r>
              <a:rPr dirty="0"/>
              <a:t>Parts</a:t>
            </a:r>
            <a:r>
              <a:rPr b="0" dirty="0"/>
              <a:t>: wheels, a st</a:t>
            </a:r>
            <a:r>
              <a:rPr lang="en-US" b="0" dirty="0"/>
              <a:t>eering</a:t>
            </a:r>
            <a:r>
              <a:rPr b="0" dirty="0"/>
              <a:t> wheel, a frame, etc.</a:t>
            </a:r>
          </a:p>
          <a:p>
            <a:pPr marL="685800" lvl="1" indent="-228600">
              <a:spcBef>
                <a:spcPts val="500"/>
              </a:spcBef>
              <a:defRPr sz="2400" b="1"/>
            </a:pPr>
            <a:r>
              <a:rPr dirty="0"/>
              <a:t>Actions</a:t>
            </a:r>
            <a:r>
              <a:rPr b="0" dirty="0"/>
              <a:t>: moves, breaks, etc.</a:t>
            </a:r>
          </a:p>
        </p:txBody>
      </p:sp>
      <p:sp>
        <p:nvSpPr>
          <p:cNvPr id="398" name="Compact Car"/>
          <p:cNvSpPr/>
          <p:nvPr/>
        </p:nvSpPr>
        <p:spPr>
          <a:xfrm>
            <a:off x="7445332" y="234920"/>
            <a:ext cx="3086100" cy="1319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7" h="21600" extrusionOk="0">
                <a:moveTo>
                  <a:pt x="4097" y="0"/>
                </a:moveTo>
                <a:cubicBezTo>
                  <a:pt x="3843" y="0"/>
                  <a:pt x="3599" y="241"/>
                  <a:pt x="3415" y="682"/>
                </a:cubicBezTo>
                <a:cubicBezTo>
                  <a:pt x="2324" y="3293"/>
                  <a:pt x="-1335" y="12764"/>
                  <a:pt x="512" y="18236"/>
                </a:cubicBezTo>
                <a:lnTo>
                  <a:pt x="1356" y="18236"/>
                </a:lnTo>
                <a:cubicBezTo>
                  <a:pt x="1327" y="17880"/>
                  <a:pt x="1312" y="17509"/>
                  <a:pt x="1312" y="17131"/>
                </a:cubicBezTo>
                <a:cubicBezTo>
                  <a:pt x="1312" y="14122"/>
                  <a:pt x="2276" y="11687"/>
                  <a:pt x="3466" y="11687"/>
                </a:cubicBezTo>
                <a:cubicBezTo>
                  <a:pt x="4657" y="11687"/>
                  <a:pt x="5622" y="14122"/>
                  <a:pt x="5622" y="17131"/>
                </a:cubicBezTo>
                <a:cubicBezTo>
                  <a:pt x="5622" y="17509"/>
                  <a:pt x="5607" y="17880"/>
                  <a:pt x="5578" y="18236"/>
                </a:cubicBezTo>
                <a:lnTo>
                  <a:pt x="14299" y="18236"/>
                </a:lnTo>
                <a:cubicBezTo>
                  <a:pt x="14270" y="17880"/>
                  <a:pt x="14254" y="17509"/>
                  <a:pt x="14254" y="17131"/>
                </a:cubicBezTo>
                <a:cubicBezTo>
                  <a:pt x="14254" y="14122"/>
                  <a:pt x="15220" y="11687"/>
                  <a:pt x="16410" y="11687"/>
                </a:cubicBezTo>
                <a:cubicBezTo>
                  <a:pt x="17601" y="11687"/>
                  <a:pt x="18566" y="14122"/>
                  <a:pt x="18566" y="17131"/>
                </a:cubicBezTo>
                <a:cubicBezTo>
                  <a:pt x="18566" y="17509"/>
                  <a:pt x="18551" y="17880"/>
                  <a:pt x="18522" y="18236"/>
                </a:cubicBezTo>
                <a:lnTo>
                  <a:pt x="19962" y="18236"/>
                </a:lnTo>
                <a:cubicBezTo>
                  <a:pt x="19962" y="18236"/>
                  <a:pt x="20265" y="10900"/>
                  <a:pt x="18757" y="9584"/>
                </a:cubicBezTo>
                <a:cubicBezTo>
                  <a:pt x="17248" y="8268"/>
                  <a:pt x="15499" y="7049"/>
                  <a:pt x="15499" y="7049"/>
                </a:cubicBezTo>
                <a:cubicBezTo>
                  <a:pt x="15499" y="7049"/>
                  <a:pt x="12380" y="0"/>
                  <a:pt x="9528" y="0"/>
                </a:cubicBezTo>
                <a:lnTo>
                  <a:pt x="4097" y="0"/>
                </a:lnTo>
                <a:close/>
                <a:moveTo>
                  <a:pt x="4878" y="1858"/>
                </a:moveTo>
                <a:lnTo>
                  <a:pt x="6327" y="1858"/>
                </a:lnTo>
                <a:lnTo>
                  <a:pt x="5978" y="7075"/>
                </a:lnTo>
                <a:lnTo>
                  <a:pt x="3470" y="7075"/>
                </a:lnTo>
                <a:cubicBezTo>
                  <a:pt x="3315" y="7075"/>
                  <a:pt x="3228" y="6631"/>
                  <a:pt x="3320" y="6318"/>
                </a:cubicBezTo>
                <a:lnTo>
                  <a:pt x="4483" y="2361"/>
                </a:lnTo>
                <a:cubicBezTo>
                  <a:pt x="4576" y="2045"/>
                  <a:pt x="4722" y="1858"/>
                  <a:pt x="4878" y="1858"/>
                </a:cubicBezTo>
                <a:close/>
                <a:moveTo>
                  <a:pt x="7387" y="1858"/>
                </a:moveTo>
                <a:lnTo>
                  <a:pt x="9405" y="1858"/>
                </a:lnTo>
                <a:cubicBezTo>
                  <a:pt x="11385" y="1858"/>
                  <a:pt x="13886" y="7075"/>
                  <a:pt x="13886" y="7075"/>
                </a:cubicBezTo>
                <a:lnTo>
                  <a:pt x="7038" y="7075"/>
                </a:lnTo>
                <a:lnTo>
                  <a:pt x="7387" y="1858"/>
                </a:lnTo>
                <a:close/>
                <a:moveTo>
                  <a:pt x="3466" y="12667"/>
                </a:moveTo>
                <a:cubicBezTo>
                  <a:pt x="2490" y="12667"/>
                  <a:pt x="1700" y="14665"/>
                  <a:pt x="1700" y="17131"/>
                </a:cubicBezTo>
                <a:cubicBezTo>
                  <a:pt x="1700" y="19597"/>
                  <a:pt x="2490" y="21600"/>
                  <a:pt x="3466" y="21600"/>
                </a:cubicBezTo>
                <a:cubicBezTo>
                  <a:pt x="4442" y="21600"/>
                  <a:pt x="5233" y="19597"/>
                  <a:pt x="5233" y="17131"/>
                </a:cubicBezTo>
                <a:cubicBezTo>
                  <a:pt x="5233" y="14665"/>
                  <a:pt x="4442" y="12667"/>
                  <a:pt x="3466" y="12667"/>
                </a:cubicBezTo>
                <a:close/>
                <a:moveTo>
                  <a:pt x="16410" y="12667"/>
                </a:moveTo>
                <a:cubicBezTo>
                  <a:pt x="15435" y="12667"/>
                  <a:pt x="14644" y="14665"/>
                  <a:pt x="14644" y="17131"/>
                </a:cubicBezTo>
                <a:cubicBezTo>
                  <a:pt x="14644" y="19597"/>
                  <a:pt x="15435" y="21600"/>
                  <a:pt x="16410" y="21600"/>
                </a:cubicBezTo>
                <a:cubicBezTo>
                  <a:pt x="17386" y="21600"/>
                  <a:pt x="18177" y="19597"/>
                  <a:pt x="18177" y="17131"/>
                </a:cubicBezTo>
                <a:cubicBezTo>
                  <a:pt x="18177" y="14665"/>
                  <a:pt x="17386" y="12667"/>
                  <a:pt x="16410" y="12667"/>
                </a:cubicBezTo>
                <a:close/>
                <a:moveTo>
                  <a:pt x="3466" y="15033"/>
                </a:moveTo>
                <a:cubicBezTo>
                  <a:pt x="3925" y="15033"/>
                  <a:pt x="4297" y="15973"/>
                  <a:pt x="4297" y="17131"/>
                </a:cubicBezTo>
                <a:cubicBezTo>
                  <a:pt x="4297" y="18290"/>
                  <a:pt x="3925" y="19230"/>
                  <a:pt x="3466" y="19230"/>
                </a:cubicBezTo>
                <a:cubicBezTo>
                  <a:pt x="3008" y="19230"/>
                  <a:pt x="2636" y="18290"/>
                  <a:pt x="2636" y="17131"/>
                </a:cubicBezTo>
                <a:cubicBezTo>
                  <a:pt x="2636" y="15973"/>
                  <a:pt x="3008" y="15033"/>
                  <a:pt x="3466" y="15033"/>
                </a:cubicBezTo>
                <a:close/>
                <a:moveTo>
                  <a:pt x="16410" y="15033"/>
                </a:moveTo>
                <a:cubicBezTo>
                  <a:pt x="16869" y="15033"/>
                  <a:pt x="17241" y="15973"/>
                  <a:pt x="17241" y="17131"/>
                </a:cubicBezTo>
                <a:cubicBezTo>
                  <a:pt x="17241" y="18290"/>
                  <a:pt x="16869" y="19230"/>
                  <a:pt x="16410" y="19230"/>
                </a:cubicBezTo>
                <a:cubicBezTo>
                  <a:pt x="15952" y="19230"/>
                  <a:pt x="15580" y="18290"/>
                  <a:pt x="15580" y="17131"/>
                </a:cubicBezTo>
                <a:cubicBezTo>
                  <a:pt x="15580" y="15973"/>
                  <a:pt x="15952" y="15033"/>
                  <a:pt x="16410" y="1503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5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Freeform: Shape 80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1" name="Freeform: Shape 82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2" name="Basic concepts"/>
          <p:cNvSpPr txBox="1">
            <a:spLocks noGrp="1"/>
          </p:cNvSpPr>
          <p:nvPr>
            <p:ph type="title"/>
          </p:nvPr>
        </p:nvSpPr>
        <p:spPr>
          <a:xfrm>
            <a:off x="725991" y="442761"/>
            <a:ext cx="3946159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The Car Problem</a:t>
            </a:r>
          </a:p>
        </p:txBody>
      </p:sp>
      <p:sp>
        <p:nvSpPr>
          <p:cNvPr id="403" name="TextBox 1"/>
          <p:cNvSpPr txBox="1"/>
          <p:nvPr/>
        </p:nvSpPr>
        <p:spPr>
          <a:xfrm>
            <a:off x="461326" y="2424227"/>
            <a:ext cx="3979362" cy="340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000" b="1" i="1">
                <a:solidFill>
                  <a:srgbClr val="FFFFFF"/>
                </a:solidFill>
              </a:defRPr>
            </a:lvl1pPr>
          </a:lstStyle>
          <a:p>
            <a:r>
              <a:t>Describe a car</a:t>
            </a:r>
          </a:p>
        </p:txBody>
      </p:sp>
      <p:grpSp>
        <p:nvGrpSpPr>
          <p:cNvPr id="423" name="Group 24"/>
          <p:cNvGrpSpPr/>
          <p:nvPr/>
        </p:nvGrpSpPr>
        <p:grpSpPr>
          <a:xfrm>
            <a:off x="524326" y="3602089"/>
            <a:ext cx="2780578" cy="1768018"/>
            <a:chOff x="0" y="0"/>
            <a:chExt cx="2780577" cy="1768016"/>
          </a:xfrm>
        </p:grpSpPr>
        <p:grpSp>
          <p:nvGrpSpPr>
            <p:cNvPr id="406" name="subproblem"/>
            <p:cNvGrpSpPr/>
            <p:nvPr/>
          </p:nvGrpSpPr>
          <p:grpSpPr>
            <a:xfrm>
              <a:off x="2062168" y="710143"/>
              <a:ext cx="718410" cy="272940"/>
              <a:chOff x="0" y="0"/>
              <a:chExt cx="718409" cy="272939"/>
            </a:xfrm>
          </p:grpSpPr>
          <p:sp>
            <p:nvSpPr>
              <p:cNvPr id="404" name="Rounded Rectangle"/>
              <p:cNvSpPr/>
              <p:nvPr/>
            </p:nvSpPr>
            <p:spPr>
              <a:xfrm>
                <a:off x="0" y="0"/>
                <a:ext cx="718410" cy="272940"/>
              </a:xfrm>
              <a:prstGeom prst="roundRect">
                <a:avLst>
                  <a:gd name="adj" fmla="val 9391"/>
                </a:avLst>
              </a:prstGeom>
              <a:solidFill>
                <a:srgbClr val="3774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5" name="subproblem"/>
              <p:cNvSpPr txBox="1"/>
              <p:nvPr/>
            </p:nvSpPr>
            <p:spPr>
              <a:xfrm>
                <a:off x="7506" y="32215"/>
                <a:ext cx="703397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t>subproblem</a:t>
                </a:r>
              </a:p>
            </p:txBody>
          </p:sp>
        </p:grpSp>
        <p:sp>
          <p:nvSpPr>
            <p:cNvPr id="407" name="Line"/>
            <p:cNvSpPr/>
            <p:nvPr/>
          </p:nvSpPr>
          <p:spPr>
            <a:xfrm>
              <a:off x="1528710" y="377482"/>
              <a:ext cx="928708" cy="33266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410" name="subproblem"/>
            <p:cNvGrpSpPr/>
            <p:nvPr/>
          </p:nvGrpSpPr>
          <p:grpSpPr>
            <a:xfrm>
              <a:off x="201666" y="724087"/>
              <a:ext cx="718410" cy="272940"/>
              <a:chOff x="0" y="0"/>
              <a:chExt cx="718408" cy="272939"/>
            </a:xfrm>
          </p:grpSpPr>
          <p:sp>
            <p:nvSpPr>
              <p:cNvPr id="408" name="Rounded Rectangle"/>
              <p:cNvSpPr/>
              <p:nvPr/>
            </p:nvSpPr>
            <p:spPr>
              <a:xfrm>
                <a:off x="0" y="0"/>
                <a:ext cx="718409" cy="272940"/>
              </a:xfrm>
              <a:prstGeom prst="roundRect">
                <a:avLst>
                  <a:gd name="adj" fmla="val 15000"/>
                </a:avLst>
              </a:prstGeom>
              <a:solidFill>
                <a:srgbClr val="CB7F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9" name="subproblem"/>
              <p:cNvSpPr txBox="1"/>
              <p:nvPr/>
            </p:nvSpPr>
            <p:spPr>
              <a:xfrm>
                <a:off x="11990" y="32215"/>
                <a:ext cx="694428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t>subproblem</a:t>
                </a:r>
              </a:p>
            </p:txBody>
          </p:sp>
        </p:grpSp>
        <p:sp>
          <p:nvSpPr>
            <p:cNvPr id="411" name="Line"/>
            <p:cNvSpPr/>
            <p:nvPr/>
          </p:nvSpPr>
          <p:spPr>
            <a:xfrm flipH="1">
              <a:off x="545497" y="385832"/>
              <a:ext cx="997291" cy="33648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grpSp>
          <p:nvGrpSpPr>
            <p:cNvPr id="414" name="Problem"/>
            <p:cNvGrpSpPr/>
            <p:nvPr/>
          </p:nvGrpSpPr>
          <p:grpSpPr>
            <a:xfrm>
              <a:off x="940750" y="0"/>
              <a:ext cx="1121419" cy="412168"/>
              <a:chOff x="0" y="0"/>
              <a:chExt cx="1121418" cy="412167"/>
            </a:xfrm>
          </p:grpSpPr>
          <p:sp>
            <p:nvSpPr>
              <p:cNvPr id="412" name="Rounded Rectangle"/>
              <p:cNvSpPr/>
              <p:nvPr/>
            </p:nvSpPr>
            <p:spPr>
              <a:xfrm>
                <a:off x="0" y="0"/>
                <a:ext cx="1121419" cy="412168"/>
              </a:xfrm>
              <a:prstGeom prst="roundRect">
                <a:avLst>
                  <a:gd name="adj" fmla="val 15000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3" name="Problem"/>
              <p:cNvSpPr txBox="1"/>
              <p:nvPr/>
            </p:nvSpPr>
            <p:spPr>
              <a:xfrm>
                <a:off x="18108" y="101829"/>
                <a:ext cx="1085202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t>Problem</a:t>
                </a:r>
              </a:p>
            </p:txBody>
          </p:sp>
        </p:grpSp>
        <p:grpSp>
          <p:nvGrpSpPr>
            <p:cNvPr id="417" name="subproblem"/>
            <p:cNvGrpSpPr/>
            <p:nvPr/>
          </p:nvGrpSpPr>
          <p:grpSpPr>
            <a:xfrm>
              <a:off x="1145133" y="724087"/>
              <a:ext cx="718409" cy="272940"/>
              <a:chOff x="0" y="0"/>
              <a:chExt cx="718407" cy="272939"/>
            </a:xfrm>
          </p:grpSpPr>
          <p:sp>
            <p:nvSpPr>
              <p:cNvPr id="415" name="Rounded Rectangle"/>
              <p:cNvSpPr/>
              <p:nvPr/>
            </p:nvSpPr>
            <p:spPr>
              <a:xfrm>
                <a:off x="0" y="0"/>
                <a:ext cx="718408" cy="272940"/>
              </a:xfrm>
              <a:prstGeom prst="roundRect">
                <a:avLst>
                  <a:gd name="adj" fmla="val 15000"/>
                </a:avLst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2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6" name="subproblem"/>
              <p:cNvSpPr txBox="1"/>
              <p:nvPr/>
            </p:nvSpPr>
            <p:spPr>
              <a:xfrm>
                <a:off x="11990" y="32215"/>
                <a:ext cx="694427" cy="20850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ctr">
                <a:spAutoFit/>
              </a:bodyPr>
              <a:lstStyle>
                <a:lvl1pPr algn="ctr">
                  <a:defRPr sz="1000">
                    <a:solidFill>
                      <a:srgbClr val="FFFFFF"/>
                    </a:solidFill>
                  </a:defRPr>
                </a:lvl1pPr>
              </a:lstStyle>
              <a:p>
                <a:r>
                  <a:t>subproblem</a:t>
                </a:r>
              </a:p>
            </p:txBody>
          </p:sp>
        </p:grpSp>
        <p:sp>
          <p:nvSpPr>
            <p:cNvPr id="418" name="Line"/>
            <p:cNvSpPr/>
            <p:nvPr/>
          </p:nvSpPr>
          <p:spPr>
            <a:xfrm>
              <a:off x="1512961" y="426110"/>
              <a:ext cx="1" cy="2840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9" name="Rounded Rectangle"/>
            <p:cNvSpPr/>
            <p:nvPr/>
          </p:nvSpPr>
          <p:spPr>
            <a:xfrm>
              <a:off x="0" y="1447173"/>
              <a:ext cx="461733" cy="32084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Rounded Rectangle"/>
            <p:cNvSpPr/>
            <p:nvPr/>
          </p:nvSpPr>
          <p:spPr>
            <a:xfrm>
              <a:off x="505473" y="1447173"/>
              <a:ext cx="461733" cy="320845"/>
            </a:xfrm>
            <a:prstGeom prst="roundRect">
              <a:avLst>
                <a:gd name="adj" fmla="val 15000"/>
              </a:avLst>
            </a:prstGeom>
            <a:solidFill>
              <a:srgbClr val="CB7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1" name="Line"/>
            <p:cNvSpPr/>
            <p:nvPr/>
          </p:nvSpPr>
          <p:spPr>
            <a:xfrm flipH="1">
              <a:off x="201666" y="997026"/>
              <a:ext cx="342522" cy="47006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2" name="Line"/>
            <p:cNvSpPr/>
            <p:nvPr/>
          </p:nvSpPr>
          <p:spPr>
            <a:xfrm>
              <a:off x="544187" y="998796"/>
              <a:ext cx="191425" cy="45598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24" name="Describe this object a car:…"/>
          <p:cNvSpPr txBox="1">
            <a:spLocks noGrp="1"/>
          </p:cNvSpPr>
          <p:nvPr>
            <p:ph type="body" sz="half" idx="1"/>
          </p:nvPr>
        </p:nvSpPr>
        <p:spPr>
          <a:xfrm>
            <a:off x="5988087" y="2136562"/>
            <a:ext cx="5549751" cy="4351339"/>
          </a:xfrm>
          <a:prstGeom prst="rect">
            <a:avLst/>
          </a:prstGeom>
        </p:spPr>
        <p:txBody>
          <a:bodyPr/>
          <a:lstStyle/>
          <a:p>
            <a:r>
              <a:rPr dirty="0"/>
              <a:t>Describe this </a:t>
            </a:r>
            <a:r>
              <a:rPr b="1" dirty="0"/>
              <a:t>object </a:t>
            </a:r>
            <a:r>
              <a:rPr sz="1800" dirty="0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 b="1" dirty="0"/>
              <a:t> Class</a:t>
            </a:r>
            <a:r>
              <a:rPr dirty="0"/>
              <a:t>:</a:t>
            </a:r>
          </a:p>
          <a:p>
            <a:pPr marL="685800" lvl="1" indent="-228600">
              <a:spcBef>
                <a:spcPts val="500"/>
              </a:spcBef>
              <a:defRPr sz="2400" b="1"/>
            </a:pPr>
            <a:r>
              <a:rPr dirty="0"/>
              <a:t>Parts</a:t>
            </a:r>
            <a:r>
              <a:rPr b="0" dirty="0"/>
              <a:t>: wheels, a st</a:t>
            </a:r>
            <a:r>
              <a:rPr lang="en-US" b="0" dirty="0"/>
              <a:t>eeri</a:t>
            </a:r>
            <a:r>
              <a:rPr b="0" dirty="0"/>
              <a:t>ng wheel, a frame, etc. </a:t>
            </a:r>
            <a:r>
              <a:rPr sz="1800" b="0" dirty="0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 dirty="0"/>
              <a:t> variables or attributes</a:t>
            </a:r>
          </a:p>
          <a:p>
            <a:pPr marL="685800" lvl="1" indent="-228600">
              <a:spcBef>
                <a:spcPts val="500"/>
              </a:spcBef>
              <a:defRPr sz="2400" b="1"/>
            </a:pPr>
            <a:r>
              <a:rPr dirty="0"/>
              <a:t>Actions</a:t>
            </a:r>
            <a:r>
              <a:rPr b="0" dirty="0"/>
              <a:t>: start, change gear, etc. </a:t>
            </a:r>
            <a:r>
              <a:rPr sz="1800" b="0" dirty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sz="1800" dirty="0"/>
              <a:t>functions</a:t>
            </a:r>
          </a:p>
        </p:txBody>
      </p:sp>
      <p:sp>
        <p:nvSpPr>
          <p:cNvPr id="425" name="Compact Car"/>
          <p:cNvSpPr/>
          <p:nvPr/>
        </p:nvSpPr>
        <p:spPr>
          <a:xfrm>
            <a:off x="7445332" y="234920"/>
            <a:ext cx="3086100" cy="1319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7" h="21600" extrusionOk="0">
                <a:moveTo>
                  <a:pt x="4097" y="0"/>
                </a:moveTo>
                <a:cubicBezTo>
                  <a:pt x="3843" y="0"/>
                  <a:pt x="3599" y="241"/>
                  <a:pt x="3415" y="682"/>
                </a:cubicBezTo>
                <a:cubicBezTo>
                  <a:pt x="2324" y="3293"/>
                  <a:pt x="-1335" y="12764"/>
                  <a:pt x="512" y="18236"/>
                </a:cubicBezTo>
                <a:lnTo>
                  <a:pt x="1356" y="18236"/>
                </a:lnTo>
                <a:cubicBezTo>
                  <a:pt x="1327" y="17880"/>
                  <a:pt x="1312" y="17509"/>
                  <a:pt x="1312" y="17131"/>
                </a:cubicBezTo>
                <a:cubicBezTo>
                  <a:pt x="1312" y="14122"/>
                  <a:pt x="2276" y="11687"/>
                  <a:pt x="3466" y="11687"/>
                </a:cubicBezTo>
                <a:cubicBezTo>
                  <a:pt x="4657" y="11687"/>
                  <a:pt x="5622" y="14122"/>
                  <a:pt x="5622" y="17131"/>
                </a:cubicBezTo>
                <a:cubicBezTo>
                  <a:pt x="5622" y="17509"/>
                  <a:pt x="5607" y="17880"/>
                  <a:pt x="5578" y="18236"/>
                </a:cubicBezTo>
                <a:lnTo>
                  <a:pt x="14299" y="18236"/>
                </a:lnTo>
                <a:cubicBezTo>
                  <a:pt x="14270" y="17880"/>
                  <a:pt x="14254" y="17509"/>
                  <a:pt x="14254" y="17131"/>
                </a:cubicBezTo>
                <a:cubicBezTo>
                  <a:pt x="14254" y="14122"/>
                  <a:pt x="15220" y="11687"/>
                  <a:pt x="16410" y="11687"/>
                </a:cubicBezTo>
                <a:cubicBezTo>
                  <a:pt x="17601" y="11687"/>
                  <a:pt x="18566" y="14122"/>
                  <a:pt x="18566" y="17131"/>
                </a:cubicBezTo>
                <a:cubicBezTo>
                  <a:pt x="18566" y="17509"/>
                  <a:pt x="18551" y="17880"/>
                  <a:pt x="18522" y="18236"/>
                </a:cubicBezTo>
                <a:lnTo>
                  <a:pt x="19962" y="18236"/>
                </a:lnTo>
                <a:cubicBezTo>
                  <a:pt x="19962" y="18236"/>
                  <a:pt x="20265" y="10900"/>
                  <a:pt x="18757" y="9584"/>
                </a:cubicBezTo>
                <a:cubicBezTo>
                  <a:pt x="17248" y="8268"/>
                  <a:pt x="15499" y="7049"/>
                  <a:pt x="15499" y="7049"/>
                </a:cubicBezTo>
                <a:cubicBezTo>
                  <a:pt x="15499" y="7049"/>
                  <a:pt x="12380" y="0"/>
                  <a:pt x="9528" y="0"/>
                </a:cubicBezTo>
                <a:lnTo>
                  <a:pt x="4097" y="0"/>
                </a:lnTo>
                <a:close/>
                <a:moveTo>
                  <a:pt x="4878" y="1858"/>
                </a:moveTo>
                <a:lnTo>
                  <a:pt x="6327" y="1858"/>
                </a:lnTo>
                <a:lnTo>
                  <a:pt x="5978" y="7075"/>
                </a:lnTo>
                <a:lnTo>
                  <a:pt x="3470" y="7075"/>
                </a:lnTo>
                <a:cubicBezTo>
                  <a:pt x="3315" y="7075"/>
                  <a:pt x="3228" y="6631"/>
                  <a:pt x="3320" y="6318"/>
                </a:cubicBezTo>
                <a:lnTo>
                  <a:pt x="4483" y="2361"/>
                </a:lnTo>
                <a:cubicBezTo>
                  <a:pt x="4576" y="2045"/>
                  <a:pt x="4722" y="1858"/>
                  <a:pt x="4878" y="1858"/>
                </a:cubicBezTo>
                <a:close/>
                <a:moveTo>
                  <a:pt x="7387" y="1858"/>
                </a:moveTo>
                <a:lnTo>
                  <a:pt x="9405" y="1858"/>
                </a:lnTo>
                <a:cubicBezTo>
                  <a:pt x="11385" y="1858"/>
                  <a:pt x="13886" y="7075"/>
                  <a:pt x="13886" y="7075"/>
                </a:cubicBezTo>
                <a:lnTo>
                  <a:pt x="7038" y="7075"/>
                </a:lnTo>
                <a:lnTo>
                  <a:pt x="7387" y="1858"/>
                </a:lnTo>
                <a:close/>
                <a:moveTo>
                  <a:pt x="3466" y="12667"/>
                </a:moveTo>
                <a:cubicBezTo>
                  <a:pt x="2490" y="12667"/>
                  <a:pt x="1700" y="14665"/>
                  <a:pt x="1700" y="17131"/>
                </a:cubicBezTo>
                <a:cubicBezTo>
                  <a:pt x="1700" y="19597"/>
                  <a:pt x="2490" y="21600"/>
                  <a:pt x="3466" y="21600"/>
                </a:cubicBezTo>
                <a:cubicBezTo>
                  <a:pt x="4442" y="21600"/>
                  <a:pt x="5233" y="19597"/>
                  <a:pt x="5233" y="17131"/>
                </a:cubicBezTo>
                <a:cubicBezTo>
                  <a:pt x="5233" y="14665"/>
                  <a:pt x="4442" y="12667"/>
                  <a:pt x="3466" y="12667"/>
                </a:cubicBezTo>
                <a:close/>
                <a:moveTo>
                  <a:pt x="16410" y="12667"/>
                </a:moveTo>
                <a:cubicBezTo>
                  <a:pt x="15435" y="12667"/>
                  <a:pt x="14644" y="14665"/>
                  <a:pt x="14644" y="17131"/>
                </a:cubicBezTo>
                <a:cubicBezTo>
                  <a:pt x="14644" y="19597"/>
                  <a:pt x="15435" y="21600"/>
                  <a:pt x="16410" y="21600"/>
                </a:cubicBezTo>
                <a:cubicBezTo>
                  <a:pt x="17386" y="21600"/>
                  <a:pt x="18177" y="19597"/>
                  <a:pt x="18177" y="17131"/>
                </a:cubicBezTo>
                <a:cubicBezTo>
                  <a:pt x="18177" y="14665"/>
                  <a:pt x="17386" y="12667"/>
                  <a:pt x="16410" y="12667"/>
                </a:cubicBezTo>
                <a:close/>
                <a:moveTo>
                  <a:pt x="3466" y="15033"/>
                </a:moveTo>
                <a:cubicBezTo>
                  <a:pt x="3925" y="15033"/>
                  <a:pt x="4297" y="15973"/>
                  <a:pt x="4297" y="17131"/>
                </a:cubicBezTo>
                <a:cubicBezTo>
                  <a:pt x="4297" y="18290"/>
                  <a:pt x="3925" y="19230"/>
                  <a:pt x="3466" y="19230"/>
                </a:cubicBezTo>
                <a:cubicBezTo>
                  <a:pt x="3008" y="19230"/>
                  <a:pt x="2636" y="18290"/>
                  <a:pt x="2636" y="17131"/>
                </a:cubicBezTo>
                <a:cubicBezTo>
                  <a:pt x="2636" y="15973"/>
                  <a:pt x="3008" y="15033"/>
                  <a:pt x="3466" y="15033"/>
                </a:cubicBezTo>
                <a:close/>
                <a:moveTo>
                  <a:pt x="16410" y="15033"/>
                </a:moveTo>
                <a:cubicBezTo>
                  <a:pt x="16869" y="15033"/>
                  <a:pt x="17241" y="15973"/>
                  <a:pt x="17241" y="17131"/>
                </a:cubicBezTo>
                <a:cubicBezTo>
                  <a:pt x="17241" y="18290"/>
                  <a:pt x="16869" y="19230"/>
                  <a:pt x="16410" y="19230"/>
                </a:cubicBezTo>
                <a:cubicBezTo>
                  <a:pt x="15952" y="19230"/>
                  <a:pt x="15580" y="18290"/>
                  <a:pt x="15580" y="17131"/>
                </a:cubicBezTo>
                <a:cubicBezTo>
                  <a:pt x="15580" y="15973"/>
                  <a:pt x="15952" y="15033"/>
                  <a:pt x="16410" y="1503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6" name="TextBox 2"/>
          <p:cNvSpPr txBox="1"/>
          <p:nvPr/>
        </p:nvSpPr>
        <p:spPr>
          <a:xfrm>
            <a:off x="7149873" y="4009807"/>
            <a:ext cx="5313896" cy="284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Variables:</a:t>
            </a:r>
          </a:p>
          <a:p>
            <a:pPr>
              <a:defRPr sz="1600" i="1">
                <a:solidFill>
                  <a:srgbClr val="767171"/>
                </a:solidFill>
              </a:defRPr>
            </a:pPr>
            <a:r>
              <a:t>color = “blue”</a:t>
            </a:r>
          </a:p>
          <a:p>
            <a:pPr>
              <a:defRPr sz="1600" i="1">
                <a:solidFill>
                  <a:srgbClr val="767171"/>
                </a:solidFill>
              </a:defRPr>
            </a:pPr>
            <a:r>
              <a:t>number_of_wheels = 4</a:t>
            </a:r>
          </a:p>
          <a:p>
            <a:pPr>
              <a:defRPr sz="1600" i="1">
                <a:solidFill>
                  <a:srgbClr val="767171"/>
                </a:solidFill>
              </a:defRPr>
            </a:pPr>
            <a:r>
              <a:t>motor = True</a:t>
            </a:r>
          </a:p>
          <a:p>
            <a:pPr>
              <a:defRPr sz="1600" i="1">
                <a:solidFill>
                  <a:srgbClr val="767171"/>
                </a:solidFill>
              </a:defRPr>
            </a:pPr>
            <a:r>
              <a:t>power = “gas”</a:t>
            </a:r>
          </a:p>
          <a:p>
            <a:pPr>
              <a:defRPr sz="1600" i="1">
                <a:solidFill>
                  <a:srgbClr val="767171"/>
                </a:solidFill>
              </a:defRPr>
            </a:pPr>
            <a:r>
              <a:t>gear = None</a:t>
            </a:r>
          </a:p>
          <a:p>
            <a:pPr>
              <a:defRPr sz="1600" b="1"/>
            </a:pPr>
            <a:r>
              <a:t>Functions:</a:t>
            </a:r>
          </a:p>
          <a:p>
            <a:pPr>
              <a:defRPr sz="1600" i="1">
                <a:solidFill>
                  <a:srgbClr val="767171"/>
                </a:solidFill>
              </a:defRPr>
            </a:pPr>
            <a:r>
              <a:t>def start_engine():</a:t>
            </a:r>
          </a:p>
          <a:p>
            <a:pPr>
              <a:defRPr sz="1600" i="1">
                <a:solidFill>
                  <a:srgbClr val="767171"/>
                </a:solidFill>
              </a:defRPr>
            </a:pPr>
            <a:r>
              <a:t>. . .</a:t>
            </a:r>
          </a:p>
          <a:p>
            <a:pPr>
              <a:defRPr sz="1600" i="1">
                <a:solidFill>
                  <a:srgbClr val="767171"/>
                </a:solidFill>
              </a:defRPr>
            </a:pPr>
            <a:r>
              <a:t>def change_gear(gear):</a:t>
            </a:r>
          </a:p>
          <a:p>
            <a:pPr>
              <a:defRPr sz="1600" i="1">
                <a:solidFill>
                  <a:srgbClr val="767171"/>
                </a:solidFill>
              </a:defRPr>
            </a:pPr>
            <a:r>
              <a:t>. . .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1"/>
          <p:cNvSpPr txBox="1">
            <a:spLocks noGrp="1"/>
          </p:cNvSpPr>
          <p:nvPr>
            <p:ph type="title"/>
          </p:nvPr>
        </p:nvSpPr>
        <p:spPr>
          <a:xfrm>
            <a:off x="801098" y="484673"/>
            <a:ext cx="7056164" cy="1325564"/>
          </a:xfrm>
          <a:prstGeom prst="rect">
            <a:avLst/>
          </a:prstGeom>
        </p:spPr>
        <p:txBody>
          <a:bodyPr/>
          <a:lstStyle/>
          <a:p>
            <a:r>
              <a:t>Center for Health Data Science</a:t>
            </a:r>
          </a:p>
        </p:txBody>
      </p:sp>
      <p:sp>
        <p:nvSpPr>
          <p:cNvPr id="127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911868" y="2184248"/>
            <a:ext cx="5272889" cy="3181685"/>
          </a:xfrm>
          <a:prstGeom prst="rect">
            <a:avLst/>
          </a:prstGeom>
        </p:spPr>
        <p:txBody>
          <a:bodyPr/>
          <a:lstStyle/>
          <a:p>
            <a:pPr marL="219455" indent="-219455" defTabSz="877823">
              <a:spcBef>
                <a:spcPts val="900"/>
              </a:spcBef>
              <a:defRPr sz="2688" b="1"/>
            </a:pPr>
            <a:r>
              <a:t>The Data Science lab: </a:t>
            </a:r>
          </a:p>
          <a:p>
            <a:pPr marL="658368" lvl="1" indent="-219455" defTabSz="877823">
              <a:spcBef>
                <a:spcPts val="400"/>
              </a:spcBef>
              <a:defRPr sz="2304"/>
            </a:pPr>
            <a:r>
              <a:t>Provides data science support for all research groups at SUND</a:t>
            </a:r>
          </a:p>
          <a:p>
            <a:pPr marL="658368" lvl="1" indent="-219455" defTabSz="877823">
              <a:spcBef>
                <a:spcPts val="400"/>
              </a:spcBef>
              <a:defRPr sz="2304"/>
            </a:pPr>
            <a:r>
              <a:t>Organizes workshops/seminars</a:t>
            </a:r>
          </a:p>
          <a:p>
            <a:pPr marL="658368" lvl="1" indent="-219455" defTabSz="877823">
              <a:spcBef>
                <a:spcPts val="400"/>
              </a:spcBef>
              <a:defRPr sz="2304"/>
            </a:pPr>
            <a:endParaRPr/>
          </a:p>
          <a:p>
            <a:pPr marL="219455" indent="-219455" defTabSz="877823">
              <a:spcBef>
                <a:spcPts val="900"/>
              </a:spcBef>
              <a:defRPr sz="2688" b="1"/>
            </a:pPr>
            <a:r>
              <a:t>Research units:</a:t>
            </a:r>
          </a:p>
          <a:p>
            <a:pPr marL="658368" lvl="1" indent="-219455" defTabSz="877823">
              <a:spcBef>
                <a:spcPts val="400"/>
              </a:spcBef>
              <a:defRPr sz="2304"/>
            </a:pPr>
            <a:r>
              <a:t>work on different areas and topics within the field of health data science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728804" y="1389963"/>
            <a:ext cx="2171028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u="sng">
                <a:solidFill>
                  <a:schemeClr val="accent5">
                    <a:lumOff val="20196"/>
                  </a:schemeClr>
                </a:solidFill>
              </a:defRPr>
            </a:lvl1pPr>
          </a:lstStyle>
          <a:p>
            <a:r>
              <a:t>https://heads.ku.dk</a:t>
            </a:r>
          </a:p>
        </p:txBody>
      </p:sp>
      <p:grpSp>
        <p:nvGrpSpPr>
          <p:cNvPr id="141" name="Group"/>
          <p:cNvGrpSpPr/>
          <p:nvPr/>
        </p:nvGrpSpPr>
        <p:grpSpPr>
          <a:xfrm>
            <a:off x="8000455" y="2011938"/>
            <a:ext cx="4364073" cy="4857876"/>
            <a:chOff x="0" y="0"/>
            <a:chExt cx="4364071" cy="4857875"/>
          </a:xfrm>
        </p:grpSpPr>
        <p:sp>
          <p:nvSpPr>
            <p:cNvPr id="129" name="Freeform 49"/>
            <p:cNvSpPr/>
            <p:nvPr/>
          </p:nvSpPr>
          <p:spPr>
            <a:xfrm flipH="1">
              <a:off x="-1" y="0"/>
              <a:ext cx="4239691" cy="4857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88" y="0"/>
                  </a:moveTo>
                  <a:cubicBezTo>
                    <a:pt x="15775" y="0"/>
                    <a:pt x="21600" y="5084"/>
                    <a:pt x="21600" y="11356"/>
                  </a:cubicBezTo>
                  <a:cubicBezTo>
                    <a:pt x="21600" y="15668"/>
                    <a:pt x="18847" y="19418"/>
                    <a:pt x="14791" y="21341"/>
                  </a:cubicBezTo>
                  <a:lnTo>
                    <a:pt x="14174" y="21600"/>
                  </a:lnTo>
                  <a:lnTo>
                    <a:pt x="3002" y="21600"/>
                  </a:lnTo>
                  <a:lnTo>
                    <a:pt x="2386" y="21341"/>
                  </a:lnTo>
                  <a:cubicBezTo>
                    <a:pt x="1649" y="20991"/>
                    <a:pt x="954" y="20581"/>
                    <a:pt x="312" y="20118"/>
                  </a:cubicBezTo>
                  <a:lnTo>
                    <a:pt x="0" y="19871"/>
                  </a:lnTo>
                  <a:lnTo>
                    <a:pt x="0" y="2840"/>
                  </a:lnTo>
                  <a:lnTo>
                    <a:pt x="312" y="2593"/>
                  </a:lnTo>
                  <a:cubicBezTo>
                    <a:pt x="2561" y="973"/>
                    <a:pt x="5445" y="0"/>
                    <a:pt x="8588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" name="Freeform: Shape 11"/>
            <p:cNvSpPr/>
            <p:nvPr/>
          </p:nvSpPr>
          <p:spPr>
            <a:xfrm>
              <a:off x="138847" y="138846"/>
              <a:ext cx="4100844" cy="4719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21" y="0"/>
                  </a:moveTo>
                  <a:cubicBezTo>
                    <a:pt x="15794" y="0"/>
                    <a:pt x="18613" y="947"/>
                    <a:pt x="20812" y="2524"/>
                  </a:cubicBezTo>
                  <a:lnTo>
                    <a:pt x="21600" y="3146"/>
                  </a:lnTo>
                  <a:lnTo>
                    <a:pt x="21600" y="18962"/>
                  </a:lnTo>
                  <a:lnTo>
                    <a:pt x="20812" y="19584"/>
                  </a:lnTo>
                  <a:cubicBezTo>
                    <a:pt x="19870" y="20260"/>
                    <a:pt x="18814" y="20821"/>
                    <a:pt x="17672" y="21240"/>
                  </a:cubicBezTo>
                  <a:lnTo>
                    <a:pt x="16541" y="21600"/>
                  </a:lnTo>
                  <a:lnTo>
                    <a:pt x="8901" y="21600"/>
                  </a:lnTo>
                  <a:lnTo>
                    <a:pt x="7769" y="21240"/>
                  </a:lnTo>
                  <a:cubicBezTo>
                    <a:pt x="3204" y="19562"/>
                    <a:pt x="0" y="15633"/>
                    <a:pt x="0" y="11054"/>
                  </a:cubicBezTo>
                  <a:cubicBezTo>
                    <a:pt x="0" y="4949"/>
                    <a:pt x="5695" y="0"/>
                    <a:pt x="1272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31" name="Graphic 6" descr="Graphic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2668" y="376092"/>
              <a:ext cx="1290764" cy="12907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Graphic 13" descr="Graphic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803" y="1796456"/>
              <a:ext cx="2036747" cy="20367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3" name="Graphic 15" descr="Graphic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3170" y="3649842"/>
              <a:ext cx="1156432" cy="1156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" name="Graphic 17" descr="Graphic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2354" y="3678396"/>
              <a:ext cx="1015445" cy="10154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Graphic 19" descr="Graphic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2109" y="2912667"/>
              <a:ext cx="1156431" cy="11564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" name="Graphic 21" descr="Graphic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710" y="1077805"/>
              <a:ext cx="930330" cy="930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" name="Graphic 23" descr="Graphic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89671" y="374301"/>
              <a:ext cx="930329" cy="930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Graphic 25" descr="Graphic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26921" y="1986958"/>
              <a:ext cx="995656" cy="9956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" name="Graphic 27" descr="Graphic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18550" y="1747987"/>
              <a:ext cx="1045522" cy="10455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" name="Picture 29" descr="Picture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53924" y="2512488"/>
              <a:ext cx="442506" cy="442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2" name="Oval 81"/>
          <p:cNvSpPr/>
          <p:nvPr/>
        </p:nvSpPr>
        <p:spPr>
          <a:xfrm>
            <a:off x="6621402" y="2335015"/>
            <a:ext cx="1494220" cy="1494220"/>
          </a:xfrm>
          <a:prstGeom prst="ellipse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3" name="Picture 4" descr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5730" y="2419343"/>
            <a:ext cx="1325564" cy="1325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Picture 4" descr="Picture 4"/>
          <p:cNvPicPr>
            <a:picLocks noChangeAspect="1"/>
          </p:cNvPicPr>
          <p:nvPr/>
        </p:nvPicPr>
        <p:blipFill>
          <a:blip r:embed="rId2"/>
          <a:srcRect l="14951" r="6456"/>
          <a:stretch>
            <a:fillRect/>
          </a:stretch>
        </p:blipFill>
        <p:spPr>
          <a:xfrm>
            <a:off x="4117521" y="10"/>
            <a:ext cx="8074480" cy="6857922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Freeform: Shape 8"/>
          <p:cNvSpPr/>
          <p:nvPr/>
        </p:nvSpPr>
        <p:spPr>
          <a:xfrm flipV="1">
            <a:off x="-1" y="-478"/>
            <a:ext cx="7859802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196" y="21600"/>
                </a:lnTo>
                <a:lnTo>
                  <a:pt x="1197" y="21598"/>
                </a:lnTo>
                <a:lnTo>
                  <a:pt x="0" y="21598"/>
                </a:lnTo>
                <a:lnTo>
                  <a:pt x="0" y="0"/>
                </a:lnTo>
                <a:lnTo>
                  <a:pt x="12871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0" name="Freeform: Shape 10"/>
          <p:cNvSpPr/>
          <p:nvPr/>
        </p:nvSpPr>
        <p:spPr>
          <a:xfrm flipV="1">
            <a:off x="-1" y="-478"/>
            <a:ext cx="7431176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9" y="21600"/>
                </a:lnTo>
                <a:lnTo>
                  <a:pt x="20" y="21598"/>
                </a:lnTo>
                <a:lnTo>
                  <a:pt x="0" y="21598"/>
                </a:lnTo>
                <a:lnTo>
                  <a:pt x="0" y="0"/>
                </a:lnTo>
                <a:lnTo>
                  <a:pt x="12367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1" name="Title 1"/>
          <p:cNvSpPr txBox="1"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  <a:prstGeom prst="rect">
            <a:avLst/>
          </a:prstGeom>
        </p:spPr>
        <p:txBody>
          <a:bodyPr/>
          <a:lstStyle/>
          <a:p>
            <a:r>
              <a:rPr dirty="0"/>
              <a:t>Coffee with your team</a:t>
            </a:r>
          </a:p>
        </p:txBody>
      </p:sp>
      <p:sp>
        <p:nvSpPr>
          <p:cNvPr id="432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804672" y="2022600"/>
            <a:ext cx="3941500" cy="4154363"/>
          </a:xfrm>
          <a:prstGeom prst="rect">
            <a:avLst/>
          </a:prstGeom>
        </p:spPr>
        <p:txBody>
          <a:bodyPr/>
          <a:lstStyle/>
          <a:p>
            <a:pPr>
              <a:defRPr sz="2000" b="1"/>
            </a:pPr>
            <a:r>
              <a:t>Introduce</a:t>
            </a:r>
            <a:r>
              <a:rPr b="0"/>
              <a:t> yourself and </a:t>
            </a:r>
            <a:r>
              <a:t>what you do</a:t>
            </a:r>
          </a:p>
          <a:p>
            <a:pPr>
              <a:defRPr sz="2000"/>
            </a:pPr>
            <a:r>
              <a:t>Explain your </a:t>
            </a:r>
            <a:r>
              <a:rPr b="1"/>
              <a:t>motivation</a:t>
            </a:r>
            <a:r>
              <a:t> to take the course</a:t>
            </a:r>
          </a:p>
          <a:p>
            <a:pPr>
              <a:defRPr sz="2000"/>
            </a:pPr>
            <a:r>
              <a:t>Discuss what </a:t>
            </a:r>
            <a:r>
              <a:rPr b="1"/>
              <a:t>data</a:t>
            </a:r>
            <a:r>
              <a:t> could be relevant for you</a:t>
            </a:r>
          </a:p>
        </p:txBody>
      </p:sp>
      <p:pic>
        <p:nvPicPr>
          <p:cNvPr id="433" name="Graphic 5" descr="Graphic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462" y="2634908"/>
            <a:ext cx="2148573" cy="2148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63D5438-FED0-4478-9623-AABD8FE5F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6739E05D-D4A6-48E7-AFE6-8C09CBC92F30}"/>
              </a:ext>
            </a:extLst>
          </p:cNvPr>
          <p:cNvSpPr txBox="1">
            <a:spLocks/>
          </p:cNvSpPr>
          <p:nvPr/>
        </p:nvSpPr>
        <p:spPr>
          <a:xfrm>
            <a:off x="1092698" y="182657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/>
              <a:t>Python Tsunami</a:t>
            </a:r>
          </a:p>
          <a:p>
            <a:r>
              <a:rPr lang="en-US" sz="4000" b="1" dirty="0"/>
              <a:t>Installation and Tools</a:t>
            </a:r>
            <a:endParaRPr lang="en-GB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FF71-9E7B-48A4-82AB-B5A76F196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432" y="4347533"/>
            <a:ext cx="2457326" cy="2457326"/>
          </a:xfrm>
          <a:prstGeom prst="rect">
            <a:avLst/>
          </a:prstGeom>
        </p:spPr>
      </p:pic>
      <p:pic>
        <p:nvPicPr>
          <p:cNvPr id="205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596D335B-1B01-40C6-A66D-C3E933CD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178" y="6191250"/>
            <a:ext cx="677821" cy="66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4A4D3ABB-B3EF-C54C-9D3D-11B9C944C4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21898-894F-0A4A-82C2-731594DC8414}"/>
              </a:ext>
            </a:extLst>
          </p:cNvPr>
          <p:cNvSpPr txBox="1"/>
          <p:nvPr/>
        </p:nvSpPr>
        <p:spPr>
          <a:xfrm>
            <a:off x="2071834" y="4096188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K" dirty="0"/>
              <a:t>– November 3rd-5th –</a:t>
            </a:r>
          </a:p>
        </p:txBody>
      </p:sp>
    </p:spTree>
    <p:extLst>
      <p:ext uri="{BB962C8B-B14F-4D97-AF65-F5344CB8AC3E}">
        <p14:creationId xmlns:p14="http://schemas.microsoft.com/office/powerpoint/2010/main" val="116215607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How do I work with Python?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D6C960A-1974-4E13-AB90-FB72292639A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F0F94E-F37A-4814-824D-DDE924A58A87}"/>
              </a:ext>
            </a:extLst>
          </p:cNvPr>
          <p:cNvCxnSpPr>
            <a:cxnSpLocks/>
          </p:cNvCxnSpPr>
          <p:nvPr/>
        </p:nvCxnSpPr>
        <p:spPr>
          <a:xfrm>
            <a:off x="8276253" y="1838325"/>
            <a:ext cx="1101012" cy="0"/>
          </a:xfrm>
          <a:prstGeom prst="line">
            <a:avLst/>
          </a:prstGeom>
          <a:ln w="5715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538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How do I work with Python?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D6C960A-1974-4E13-AB90-FB72292639A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F0F94E-F37A-4814-824D-DDE924A58A87}"/>
              </a:ext>
            </a:extLst>
          </p:cNvPr>
          <p:cNvCxnSpPr>
            <a:cxnSpLocks/>
          </p:cNvCxnSpPr>
          <p:nvPr/>
        </p:nvCxnSpPr>
        <p:spPr>
          <a:xfrm>
            <a:off x="8276253" y="1838325"/>
            <a:ext cx="1101012" cy="0"/>
          </a:xfrm>
          <a:prstGeom prst="line">
            <a:avLst/>
          </a:prstGeom>
          <a:ln w="5715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167AAD9-4CA8-4DAB-9FA6-59A7C5811CFF}"/>
              </a:ext>
            </a:extLst>
          </p:cNvPr>
          <p:cNvSpPr/>
          <p:nvPr/>
        </p:nvSpPr>
        <p:spPr>
          <a:xfrm>
            <a:off x="8852338" y="3657600"/>
            <a:ext cx="2159876" cy="2695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9199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C9AFF-2F06-48B6-B820-530F3AF2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Setting up Python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534C9D-12B2-4B86-9BC0-4CA7CA22BE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Oval 20">
            <a:extLst>
              <a:ext uri="{FF2B5EF4-FFF2-40B4-BE49-F238E27FC236}">
                <a16:creationId xmlns:a16="http://schemas.microsoft.com/office/drawing/2014/main" id="{6839F3F0-76EF-4C84-A794-15B85E17E60E}"/>
              </a:ext>
            </a:extLst>
          </p:cNvPr>
          <p:cNvSpPr/>
          <p:nvPr/>
        </p:nvSpPr>
        <p:spPr>
          <a:xfrm>
            <a:off x="1366152" y="3014911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3" name="Rectangle 22" descr="Computer">
            <a:extLst>
              <a:ext uri="{FF2B5EF4-FFF2-40B4-BE49-F238E27FC236}">
                <a16:creationId xmlns:a16="http://schemas.microsoft.com/office/drawing/2014/main" id="{765F6AC2-7663-4064-8FEC-9E7B0C44934E}"/>
              </a:ext>
            </a:extLst>
          </p:cNvPr>
          <p:cNvSpPr/>
          <p:nvPr/>
        </p:nvSpPr>
        <p:spPr>
          <a:xfrm>
            <a:off x="1614525" y="3263284"/>
            <a:ext cx="668696" cy="668696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95861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553965-5AED-4A21-9223-DEB8C928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/>
              <a:t>Setting up Python</a:t>
            </a:r>
            <a:endParaRPr lang="en-GB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DCC173-FB82-47EC-9314-50CF3B19F957}"/>
              </a:ext>
            </a:extLst>
          </p:cNvPr>
          <p:cNvSpPr/>
          <p:nvPr/>
        </p:nvSpPr>
        <p:spPr>
          <a:xfrm>
            <a:off x="1366152" y="3014911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1" name="Rectangle 10" descr="Computer">
            <a:extLst>
              <a:ext uri="{FF2B5EF4-FFF2-40B4-BE49-F238E27FC236}">
                <a16:creationId xmlns:a16="http://schemas.microsoft.com/office/drawing/2014/main" id="{8BE05494-069D-4D25-A838-9CC48455FFD8}"/>
              </a:ext>
            </a:extLst>
          </p:cNvPr>
          <p:cNvSpPr/>
          <p:nvPr/>
        </p:nvSpPr>
        <p:spPr>
          <a:xfrm>
            <a:off x="1614525" y="3263284"/>
            <a:ext cx="668696" cy="6686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81F0DF-9D8B-4561-B607-5C43E0A09C18}"/>
              </a:ext>
            </a:extLst>
          </p:cNvPr>
          <p:cNvSpPr/>
          <p:nvPr/>
        </p:nvSpPr>
        <p:spPr>
          <a:xfrm>
            <a:off x="10785303" y="1095433"/>
            <a:ext cx="628072" cy="2013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4C93F-0EBB-4112-8A6F-49BE37DD22F6}"/>
              </a:ext>
            </a:extLst>
          </p:cNvPr>
          <p:cNvSpPr txBox="1"/>
          <p:nvPr/>
        </p:nvSpPr>
        <p:spPr>
          <a:xfrm>
            <a:off x="6342610" y="714895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Miniconda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free minimal installer for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conda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87910-2664-4D11-A931-464EFFCBFCA1}"/>
              </a:ext>
            </a:extLst>
          </p:cNvPr>
          <p:cNvSpPr txBox="1"/>
          <p:nvPr/>
        </p:nvSpPr>
        <p:spPr>
          <a:xfrm>
            <a:off x="9326879" y="1551871"/>
            <a:ext cx="2676699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open source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package management system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 quickly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packages and their dependencies. Runs on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linux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5B22AD-84BD-4BC5-9E5F-117D2A3AB06F}"/>
              </a:ext>
            </a:extLst>
          </p:cNvPr>
          <p:cNvCxnSpPr/>
          <p:nvPr/>
        </p:nvCxnSpPr>
        <p:spPr>
          <a:xfrm>
            <a:off x="11080865" y="1296785"/>
            <a:ext cx="0" cy="255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26D623-449A-47BF-9929-FF9860DAA973}"/>
              </a:ext>
            </a:extLst>
          </p:cNvPr>
          <p:cNvSpPr txBox="1"/>
          <p:nvPr/>
        </p:nvSpPr>
        <p:spPr>
          <a:xfrm>
            <a:off x="7144961" y="3033994"/>
            <a:ext cx="4656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https://docs.conda.io/en/latest/miniconda.html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A95AE1-9F4D-4FC5-8D2F-8032542B0446}"/>
              </a:ext>
            </a:extLst>
          </p:cNvPr>
          <p:cNvSpPr txBox="1"/>
          <p:nvPr/>
        </p:nvSpPr>
        <p:spPr>
          <a:xfrm>
            <a:off x="6342610" y="3417030"/>
            <a:ext cx="5394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your Operating System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Download Python 3.8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 it following the steps and make sure to check: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7398F1-02A0-4E8A-A61D-826F0C347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970" y="4321656"/>
            <a:ext cx="3133897" cy="244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66642E-4E86-4508-985A-463D9BAE9F87}"/>
              </a:ext>
            </a:extLst>
          </p:cNvPr>
          <p:cNvSpPr/>
          <p:nvPr/>
        </p:nvSpPr>
        <p:spPr>
          <a:xfrm>
            <a:off x="8246225" y="5025628"/>
            <a:ext cx="2676699" cy="5937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782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553965-5AED-4A21-9223-DEB8C928B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/>
              <a:t>Setting up Python</a:t>
            </a:r>
            <a:endParaRPr lang="en-GB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DCC173-FB82-47EC-9314-50CF3B19F957}"/>
              </a:ext>
            </a:extLst>
          </p:cNvPr>
          <p:cNvSpPr/>
          <p:nvPr/>
        </p:nvSpPr>
        <p:spPr>
          <a:xfrm>
            <a:off x="1366152" y="3014911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1" name="Rectangle 10" descr="Computer">
            <a:extLst>
              <a:ext uri="{FF2B5EF4-FFF2-40B4-BE49-F238E27FC236}">
                <a16:creationId xmlns:a16="http://schemas.microsoft.com/office/drawing/2014/main" id="{8BE05494-069D-4D25-A838-9CC48455FFD8}"/>
              </a:ext>
            </a:extLst>
          </p:cNvPr>
          <p:cNvSpPr/>
          <p:nvPr/>
        </p:nvSpPr>
        <p:spPr>
          <a:xfrm>
            <a:off x="1614525" y="3263284"/>
            <a:ext cx="668696" cy="6686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81F0DF-9D8B-4561-B607-5C43E0A09C18}"/>
              </a:ext>
            </a:extLst>
          </p:cNvPr>
          <p:cNvSpPr/>
          <p:nvPr/>
        </p:nvSpPr>
        <p:spPr>
          <a:xfrm>
            <a:off x="10785303" y="1095433"/>
            <a:ext cx="628072" cy="2013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B4C93F-0EBB-4112-8A6F-49BE37DD22F6}"/>
              </a:ext>
            </a:extLst>
          </p:cNvPr>
          <p:cNvSpPr txBox="1"/>
          <p:nvPr/>
        </p:nvSpPr>
        <p:spPr>
          <a:xfrm>
            <a:off x="6342610" y="714895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Installation: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Miniconda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free minimal installer for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conda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87910-2664-4D11-A931-464EFFCBFCA1}"/>
              </a:ext>
            </a:extLst>
          </p:cNvPr>
          <p:cNvSpPr txBox="1"/>
          <p:nvPr/>
        </p:nvSpPr>
        <p:spPr>
          <a:xfrm>
            <a:off x="9326879" y="1551871"/>
            <a:ext cx="2676699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open source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package management system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that quickly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packages and their dependencies. Runs on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linux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5B22AD-84BD-4BC5-9E5F-117D2A3AB06F}"/>
              </a:ext>
            </a:extLst>
          </p:cNvPr>
          <p:cNvCxnSpPr/>
          <p:nvPr/>
        </p:nvCxnSpPr>
        <p:spPr>
          <a:xfrm>
            <a:off x="11080865" y="1296785"/>
            <a:ext cx="0" cy="255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26D623-449A-47BF-9929-FF9860DAA973}"/>
              </a:ext>
            </a:extLst>
          </p:cNvPr>
          <p:cNvSpPr txBox="1"/>
          <p:nvPr/>
        </p:nvSpPr>
        <p:spPr>
          <a:xfrm>
            <a:off x="7144961" y="3033994"/>
            <a:ext cx="4656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https://docs.conda.io/en/latest/miniconda.html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A95AE1-9F4D-4FC5-8D2F-8032542B0446}"/>
              </a:ext>
            </a:extLst>
          </p:cNvPr>
          <p:cNvSpPr txBox="1"/>
          <p:nvPr/>
        </p:nvSpPr>
        <p:spPr>
          <a:xfrm>
            <a:off x="6342610" y="3417030"/>
            <a:ext cx="5394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your Operating System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Download Python 3.8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 it following the steps and make sure to check: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7398F1-02A0-4E8A-A61D-826F0C347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970" y="4321656"/>
            <a:ext cx="3133897" cy="244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66642E-4E86-4508-985A-463D9BAE9F87}"/>
              </a:ext>
            </a:extLst>
          </p:cNvPr>
          <p:cNvSpPr/>
          <p:nvPr/>
        </p:nvSpPr>
        <p:spPr>
          <a:xfrm>
            <a:off x="8246225" y="5025628"/>
            <a:ext cx="2676699" cy="5937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614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7D350-0AF2-4EDA-8838-0110845E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Virtual Environments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132B-B9E0-4136-BFD8-363C77CE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anchor="t">
            <a:normAutofit/>
          </a:bodyPr>
          <a:lstStyle/>
          <a:p>
            <a:r>
              <a:rPr lang="en-US" sz="1700" b="1" dirty="0"/>
              <a:t>Python apps</a:t>
            </a:r>
            <a:r>
              <a:rPr lang="en-US" sz="1700" dirty="0"/>
              <a:t> will often use </a:t>
            </a:r>
            <a:r>
              <a:rPr lang="en-US" sz="1700" b="1" dirty="0"/>
              <a:t>packages and modules</a:t>
            </a:r>
            <a:r>
              <a:rPr lang="en-US" sz="1700" dirty="0"/>
              <a:t> that are </a:t>
            </a:r>
            <a:r>
              <a:rPr lang="en-US" sz="1700" b="1" dirty="0"/>
              <a:t>not part of the standard library</a:t>
            </a:r>
          </a:p>
          <a:p>
            <a:r>
              <a:rPr lang="en-US" sz="1700" b="0" i="0" dirty="0">
                <a:solidFill>
                  <a:srgbClr val="222222"/>
                </a:solidFill>
                <a:effectLst/>
              </a:rPr>
              <a:t>Apps sometimes need a </a:t>
            </a:r>
            <a:r>
              <a:rPr lang="en-US" sz="1700" b="1" i="0" dirty="0">
                <a:solidFill>
                  <a:srgbClr val="222222"/>
                </a:solidFill>
                <a:effectLst/>
              </a:rPr>
              <a:t>specific version of a library</a:t>
            </a:r>
          </a:p>
          <a:p>
            <a:r>
              <a:rPr lang="en-US" sz="1700" dirty="0"/>
              <a:t>This means,</a:t>
            </a:r>
            <a:r>
              <a:rPr lang="en-US" sz="1700" b="1" dirty="0"/>
              <a:t> one single Python installation may not meet the requirements of every application</a:t>
            </a:r>
          </a:p>
          <a:p>
            <a:endParaRPr lang="en-US" sz="1700" b="1" dirty="0"/>
          </a:p>
          <a:p>
            <a:endParaRPr lang="en-US" sz="1700" b="1" dirty="0"/>
          </a:p>
          <a:p>
            <a:endParaRPr lang="en-US" sz="1700" b="1" dirty="0"/>
          </a:p>
          <a:p>
            <a:endParaRPr lang="en-US" sz="1700" b="1" dirty="0"/>
          </a:p>
          <a:p>
            <a:endParaRPr lang="en-US" sz="1700" b="1" dirty="0"/>
          </a:p>
          <a:p>
            <a:r>
              <a:rPr lang="en-US" sz="1700" dirty="0"/>
              <a:t>The </a:t>
            </a:r>
            <a:r>
              <a:rPr lang="en-US" sz="1700" b="1" dirty="0"/>
              <a:t>solution</a:t>
            </a:r>
            <a:r>
              <a:rPr lang="en-US" sz="1700" dirty="0"/>
              <a:t> is to </a:t>
            </a:r>
            <a:r>
              <a:rPr lang="en-US" sz="1700" b="1" dirty="0"/>
              <a:t>create a virtual environment</a:t>
            </a:r>
            <a:r>
              <a:rPr lang="en-US" sz="1700" dirty="0"/>
              <a:t>, a self-contained directory that contains </a:t>
            </a:r>
            <a:r>
              <a:rPr lang="en-US" sz="1700" b="1" dirty="0"/>
              <a:t>a Python installation</a:t>
            </a:r>
            <a:r>
              <a:rPr lang="en-US" sz="1700" dirty="0"/>
              <a:t> (version) and the </a:t>
            </a:r>
            <a:r>
              <a:rPr lang="en-US" sz="1700" b="1" dirty="0"/>
              <a:t>necessary packages</a:t>
            </a:r>
            <a:endParaRPr lang="en-GB" sz="17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A4F7B3-63F1-482F-9E06-3E25D0A06A9B}"/>
              </a:ext>
            </a:extLst>
          </p:cNvPr>
          <p:cNvSpPr/>
          <p:nvPr/>
        </p:nvSpPr>
        <p:spPr>
          <a:xfrm>
            <a:off x="1741379" y="3107539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Rectangle 8" descr="Mitochondria">
            <a:extLst>
              <a:ext uri="{FF2B5EF4-FFF2-40B4-BE49-F238E27FC236}">
                <a16:creationId xmlns:a16="http://schemas.microsoft.com/office/drawing/2014/main" id="{66175183-C799-4440-B465-F8F48F3BF24D}"/>
              </a:ext>
            </a:extLst>
          </p:cNvPr>
          <p:cNvSpPr/>
          <p:nvPr/>
        </p:nvSpPr>
        <p:spPr>
          <a:xfrm>
            <a:off x="1989752" y="3355912"/>
            <a:ext cx="668696" cy="6686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BB77E2E-760B-494D-8F7A-B809DE2CDB0C}"/>
              </a:ext>
            </a:extLst>
          </p:cNvPr>
          <p:cNvGrpSpPr/>
          <p:nvPr/>
        </p:nvGrpSpPr>
        <p:grpSpPr>
          <a:xfrm>
            <a:off x="6574660" y="2238780"/>
            <a:ext cx="4410792" cy="1712073"/>
            <a:chOff x="6129409" y="3475119"/>
            <a:chExt cx="5470100" cy="212325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1191ABB-7E95-4560-A011-A8C063F36B2C}"/>
                </a:ext>
              </a:extLst>
            </p:cNvPr>
            <p:cNvSpPr/>
            <p:nvPr/>
          </p:nvSpPr>
          <p:spPr>
            <a:xfrm>
              <a:off x="6129409" y="3669534"/>
              <a:ext cx="907547" cy="52632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 1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FC3ECF8-9232-47D7-BCF7-A046E3C864FA}"/>
                </a:ext>
              </a:extLst>
            </p:cNvPr>
            <p:cNvSpPr/>
            <p:nvPr/>
          </p:nvSpPr>
          <p:spPr>
            <a:xfrm>
              <a:off x="7650229" y="3889573"/>
              <a:ext cx="1651519" cy="689905"/>
            </a:xfrm>
            <a:prstGeom prst="ellips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Python 3.7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9C6AB472-B433-4AEA-8A58-97F8E12DBD2F}"/>
                </a:ext>
              </a:extLst>
            </p:cNvPr>
            <p:cNvSpPr/>
            <p:nvPr/>
          </p:nvSpPr>
          <p:spPr>
            <a:xfrm>
              <a:off x="10045626" y="3475119"/>
              <a:ext cx="1553883" cy="821093"/>
            </a:xfrm>
            <a:prstGeom prst="diamond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Pandas 1.0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16B0E80-F7C0-4955-A58B-4DA2E73C110D}"/>
                </a:ext>
              </a:extLst>
            </p:cNvPr>
            <p:cNvSpPr/>
            <p:nvPr/>
          </p:nvSpPr>
          <p:spPr>
            <a:xfrm>
              <a:off x="6150589" y="4310844"/>
              <a:ext cx="913499" cy="526324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 2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Diamond 27">
              <a:extLst>
                <a:ext uri="{FF2B5EF4-FFF2-40B4-BE49-F238E27FC236}">
                  <a16:creationId xmlns:a16="http://schemas.microsoft.com/office/drawing/2014/main" id="{A0599C9F-7B3D-4695-896F-8F53C45A6F88}"/>
                </a:ext>
              </a:extLst>
            </p:cNvPr>
            <p:cNvSpPr/>
            <p:nvPr/>
          </p:nvSpPr>
          <p:spPr>
            <a:xfrm>
              <a:off x="10033682" y="4597784"/>
              <a:ext cx="1553883" cy="746448"/>
            </a:xfrm>
            <a:prstGeom prst="diamond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Pandas 0.25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00DA101-58A2-4AA1-B102-F078ADCD304D}"/>
                </a:ext>
              </a:extLst>
            </p:cNvPr>
            <p:cNvSpPr/>
            <p:nvPr/>
          </p:nvSpPr>
          <p:spPr>
            <a:xfrm>
              <a:off x="6130186" y="4986525"/>
              <a:ext cx="913499" cy="52632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 3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3BD3FDC-14EE-41FD-8A31-C973A626945A}"/>
                </a:ext>
              </a:extLst>
            </p:cNvPr>
            <p:cNvSpPr/>
            <p:nvPr/>
          </p:nvSpPr>
          <p:spPr>
            <a:xfrm>
              <a:off x="7650229" y="4908464"/>
              <a:ext cx="1651519" cy="689905"/>
            </a:xfrm>
            <a:prstGeom prst="ellipse">
              <a:avLst/>
            </a:prstGeom>
            <a:noFill/>
            <a:ln w="9525" cap="flat" cmpd="sng" algn="ctr">
              <a:solidFill>
                <a:schemeClr val="bg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Python 3.8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4CB0027-7BB7-457C-A7BB-D759776667B0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>
            <a:off x="7306457" y="2607746"/>
            <a:ext cx="494510" cy="24337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C29952E-BDCF-444C-89E9-C549270DEF5B}"/>
              </a:ext>
            </a:extLst>
          </p:cNvPr>
          <p:cNvCxnSpPr>
            <a:stCxn id="5" idx="6"/>
            <a:endCxn id="6" idx="1"/>
          </p:cNvCxnSpPr>
          <p:nvPr/>
        </p:nvCxnSpPr>
        <p:spPr>
          <a:xfrm flipV="1">
            <a:off x="9132662" y="2569823"/>
            <a:ext cx="599823" cy="28130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89D2A84-8970-48C3-AFF7-BADB74DE7B07}"/>
              </a:ext>
            </a:extLst>
          </p:cNvPr>
          <p:cNvCxnSpPr>
            <a:cxnSpLocks/>
            <a:stCxn id="11" idx="3"/>
            <a:endCxn id="5" idx="2"/>
          </p:cNvCxnSpPr>
          <p:nvPr/>
        </p:nvCxnSpPr>
        <p:spPr>
          <a:xfrm flipV="1">
            <a:off x="7328334" y="2851124"/>
            <a:ext cx="472633" cy="27373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DC2EC2A-0E90-4F7D-9788-8997AA626438}"/>
              </a:ext>
            </a:extLst>
          </p:cNvPr>
          <p:cNvCxnSpPr>
            <a:stCxn id="5" idx="6"/>
            <a:endCxn id="28" idx="1"/>
          </p:cNvCxnSpPr>
          <p:nvPr/>
        </p:nvCxnSpPr>
        <p:spPr>
          <a:xfrm>
            <a:off x="9132662" y="2851124"/>
            <a:ext cx="590192" cy="59386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6B9DDF2-EC45-4389-9F31-358F0DA4E557}"/>
              </a:ext>
            </a:extLst>
          </p:cNvPr>
          <p:cNvCxnSpPr>
            <a:stCxn id="30" idx="3"/>
            <a:endCxn id="31" idx="2"/>
          </p:cNvCxnSpPr>
          <p:nvPr/>
        </p:nvCxnSpPr>
        <p:spPr>
          <a:xfrm>
            <a:off x="7311883" y="3669695"/>
            <a:ext cx="489084" cy="300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04FD184-F198-458F-8A90-3D0F7603A0AD}"/>
              </a:ext>
            </a:extLst>
          </p:cNvPr>
          <p:cNvCxnSpPr>
            <a:stCxn id="31" idx="6"/>
            <a:endCxn id="28" idx="1"/>
          </p:cNvCxnSpPr>
          <p:nvPr/>
        </p:nvCxnSpPr>
        <p:spPr>
          <a:xfrm flipV="1">
            <a:off x="9132662" y="3444984"/>
            <a:ext cx="590192" cy="22771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F962825-A5E1-4B49-9B3E-89D01231BBA0}"/>
              </a:ext>
            </a:extLst>
          </p:cNvPr>
          <p:cNvGrpSpPr/>
          <p:nvPr/>
        </p:nvGrpSpPr>
        <p:grpSpPr>
          <a:xfrm>
            <a:off x="6460358" y="4970548"/>
            <a:ext cx="4639396" cy="1487090"/>
            <a:chOff x="6508749" y="5216732"/>
            <a:chExt cx="4639396" cy="1487090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09C451DB-5187-4FEB-916F-FB707C10DC25}"/>
                </a:ext>
              </a:extLst>
            </p:cNvPr>
            <p:cNvSpPr/>
            <p:nvPr/>
          </p:nvSpPr>
          <p:spPr>
            <a:xfrm>
              <a:off x="6508749" y="5216733"/>
              <a:ext cx="736596" cy="424399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 1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18F9935-98F6-4C66-B6E6-63CDC0A73C4A}"/>
                </a:ext>
              </a:extLst>
            </p:cNvPr>
            <p:cNvGrpSpPr/>
            <p:nvPr/>
          </p:nvGrpSpPr>
          <p:grpSpPr>
            <a:xfrm>
              <a:off x="7543250" y="5216732"/>
              <a:ext cx="3601395" cy="424399"/>
              <a:chOff x="7543250" y="5209597"/>
              <a:chExt cx="3601395" cy="424399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7ECBD52E-82C7-49CF-A280-C68373B01BF9}"/>
                  </a:ext>
                </a:extLst>
              </p:cNvPr>
              <p:cNvSpPr/>
              <p:nvPr/>
            </p:nvSpPr>
            <p:spPr>
              <a:xfrm>
                <a:off x="7543250" y="5209597"/>
                <a:ext cx="3601395" cy="424399"/>
              </a:xfrm>
              <a:prstGeom prst="round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environment 1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288ABDE-D918-4832-B2CE-2D215BF20C79}"/>
                  </a:ext>
                </a:extLst>
              </p:cNvPr>
              <p:cNvSpPr/>
              <p:nvPr/>
            </p:nvSpPr>
            <p:spPr>
              <a:xfrm>
                <a:off x="8763746" y="5246425"/>
                <a:ext cx="1015943" cy="35074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Python 3.7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Diamond 73">
                <a:extLst>
                  <a:ext uri="{FF2B5EF4-FFF2-40B4-BE49-F238E27FC236}">
                    <a16:creationId xmlns:a16="http://schemas.microsoft.com/office/drawing/2014/main" id="{652C9136-C108-4DC8-BA1A-E4A29A0EA019}"/>
                  </a:ext>
                </a:extLst>
              </p:cNvPr>
              <p:cNvSpPr/>
              <p:nvPr/>
            </p:nvSpPr>
            <p:spPr>
              <a:xfrm>
                <a:off x="9859158" y="5240455"/>
                <a:ext cx="1262598" cy="374072"/>
              </a:xfrm>
              <a:prstGeom prst="diamond">
                <a:avLst/>
              </a:prstGeom>
              <a:noFill/>
              <a:ln w="95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Pandas 1.0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5F4405E-B942-4AF8-9ADB-C6152388FB04}"/>
                </a:ext>
              </a:extLst>
            </p:cNvPr>
            <p:cNvCxnSpPr>
              <a:cxnSpLocks/>
              <a:stCxn id="72" idx="3"/>
              <a:endCxn id="79" idx="1"/>
            </p:cNvCxnSpPr>
            <p:nvPr/>
          </p:nvCxnSpPr>
          <p:spPr>
            <a:xfrm flipV="1">
              <a:off x="7245345" y="5428932"/>
              <a:ext cx="297905" cy="1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4468A7D5-2FC4-4F74-83DA-3511C72AADF7}"/>
                </a:ext>
              </a:extLst>
            </p:cNvPr>
            <p:cNvSpPr/>
            <p:nvPr/>
          </p:nvSpPr>
          <p:spPr>
            <a:xfrm>
              <a:off x="6508749" y="5782347"/>
              <a:ext cx="736596" cy="42439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 2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989BA0C7-2047-46F9-A829-F835E54BF0E9}"/>
                </a:ext>
              </a:extLst>
            </p:cNvPr>
            <p:cNvGrpSpPr/>
            <p:nvPr/>
          </p:nvGrpSpPr>
          <p:grpSpPr>
            <a:xfrm>
              <a:off x="7543250" y="5782346"/>
              <a:ext cx="3601395" cy="424399"/>
              <a:chOff x="7552035" y="5209597"/>
              <a:chExt cx="3601395" cy="424399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C4436126-5F53-4583-BABA-48D2E5BA11A8}"/>
                  </a:ext>
                </a:extLst>
              </p:cNvPr>
              <p:cNvSpPr/>
              <p:nvPr/>
            </p:nvSpPr>
            <p:spPr>
              <a:xfrm>
                <a:off x="7552035" y="5209597"/>
                <a:ext cx="3601395" cy="424399"/>
              </a:xfrm>
              <a:prstGeom prst="round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Environment 2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1F9701D8-0C0D-484F-8E6C-F30F6AF94072}"/>
                  </a:ext>
                </a:extLst>
              </p:cNvPr>
              <p:cNvSpPr/>
              <p:nvPr/>
            </p:nvSpPr>
            <p:spPr>
              <a:xfrm>
                <a:off x="8790133" y="5246425"/>
                <a:ext cx="1015943" cy="35074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Python 3.7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Diamond 87">
                <a:extLst>
                  <a:ext uri="{FF2B5EF4-FFF2-40B4-BE49-F238E27FC236}">
                    <a16:creationId xmlns:a16="http://schemas.microsoft.com/office/drawing/2014/main" id="{FCB9DC98-F186-435C-98E4-070802C54251}"/>
                  </a:ext>
                </a:extLst>
              </p:cNvPr>
              <p:cNvSpPr/>
              <p:nvPr/>
            </p:nvSpPr>
            <p:spPr>
              <a:xfrm>
                <a:off x="9885545" y="5240455"/>
                <a:ext cx="1262598" cy="374072"/>
              </a:xfrm>
              <a:prstGeom prst="diamond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Pandas 0.25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AC91247-FB53-462D-AB68-8144AF42F597}"/>
                </a:ext>
              </a:extLst>
            </p:cNvPr>
            <p:cNvCxnSpPr>
              <a:cxnSpLocks/>
              <a:stCxn id="84" idx="3"/>
              <a:endCxn id="86" idx="1"/>
            </p:cNvCxnSpPr>
            <p:nvPr/>
          </p:nvCxnSpPr>
          <p:spPr>
            <a:xfrm flipV="1">
              <a:off x="7245345" y="5994546"/>
              <a:ext cx="297905" cy="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28949FFF-0184-469E-A0AE-C27EDB892AAF}"/>
                </a:ext>
              </a:extLst>
            </p:cNvPr>
            <p:cNvSpPr/>
            <p:nvPr/>
          </p:nvSpPr>
          <p:spPr>
            <a:xfrm>
              <a:off x="6508749" y="6279423"/>
              <a:ext cx="736596" cy="42439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 3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CB26699-744D-458C-BFB3-FE01443EF5DF}"/>
                </a:ext>
              </a:extLst>
            </p:cNvPr>
            <p:cNvGrpSpPr/>
            <p:nvPr/>
          </p:nvGrpSpPr>
          <p:grpSpPr>
            <a:xfrm>
              <a:off x="7543250" y="6279422"/>
              <a:ext cx="3604895" cy="424399"/>
              <a:chOff x="7587206" y="5209597"/>
              <a:chExt cx="3604895" cy="424399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5D71637F-170F-4F41-856C-2AF5BE8C2E53}"/>
                  </a:ext>
                </a:extLst>
              </p:cNvPr>
              <p:cNvSpPr/>
              <p:nvPr/>
            </p:nvSpPr>
            <p:spPr>
              <a:xfrm>
                <a:off x="7587206" y="5209597"/>
                <a:ext cx="3601395" cy="424399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Environment 3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DD57C36-6B9B-4D75-9B74-6632AA4EA61A}"/>
                  </a:ext>
                </a:extLst>
              </p:cNvPr>
              <p:cNvSpPr/>
              <p:nvPr/>
            </p:nvSpPr>
            <p:spPr>
              <a:xfrm>
                <a:off x="8834091" y="5246425"/>
                <a:ext cx="1015943" cy="350744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bg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5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Python 3.8</a:t>
                </a:r>
                <a:endPara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Diamond 100">
                <a:extLst>
                  <a:ext uri="{FF2B5EF4-FFF2-40B4-BE49-F238E27FC236}">
                    <a16:creationId xmlns:a16="http://schemas.microsoft.com/office/drawing/2014/main" id="{81B17B28-2446-440F-BC19-E89DD1232A6B}"/>
                  </a:ext>
                </a:extLst>
              </p:cNvPr>
              <p:cNvSpPr/>
              <p:nvPr/>
            </p:nvSpPr>
            <p:spPr>
              <a:xfrm>
                <a:off x="9929503" y="5240455"/>
                <a:ext cx="1262598" cy="374072"/>
              </a:xfrm>
              <a:prstGeom prst="diamond">
                <a:avLst/>
              </a:prstGeom>
              <a:noFill/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Pandas 0.25</a:t>
                </a:r>
                <a:endPara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ECDA28-1AD8-4F0B-BA39-1FED8F8E76E0}"/>
                </a:ext>
              </a:extLst>
            </p:cNvPr>
            <p:cNvCxnSpPr>
              <a:cxnSpLocks/>
              <a:stCxn id="97" idx="3"/>
              <a:endCxn id="99" idx="1"/>
            </p:cNvCxnSpPr>
            <p:nvPr/>
          </p:nvCxnSpPr>
          <p:spPr>
            <a:xfrm flipV="1">
              <a:off x="7245345" y="6491622"/>
              <a:ext cx="297905" cy="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5971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84AA42E-55CE-4FF7-B0EA-4AEE8356F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33055"/>
          <a:stretch/>
        </p:blipFill>
        <p:spPr>
          <a:xfrm>
            <a:off x="5926240" y="10"/>
            <a:ext cx="6265758" cy="2285990"/>
          </a:xfrm>
          <a:custGeom>
            <a:avLst/>
            <a:gdLst/>
            <a:ahLst/>
            <a:cxnLst/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2054" name="Picture 6" descr="The Linux command line for beginners | Ubuntu">
            <a:extLst>
              <a:ext uri="{FF2B5EF4-FFF2-40B4-BE49-F238E27FC236}">
                <a16:creationId xmlns:a16="http://schemas.microsoft.com/office/drawing/2014/main" id="{9686FCAA-3044-4F78-A1B8-FB357F2C3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1"/>
          <a:stretch/>
        </p:blipFill>
        <p:spPr bwMode="auto">
          <a:xfrm>
            <a:off x="6988408" y="2286000"/>
            <a:ext cx="5203590" cy="2286000"/>
          </a:xfrm>
          <a:custGeom>
            <a:avLst/>
            <a:gdLst/>
            <a:ahLst/>
            <a:cxnLst/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0 Ways to Open the Command Prompt in Windows 10">
            <a:extLst>
              <a:ext uri="{FF2B5EF4-FFF2-40B4-BE49-F238E27FC236}">
                <a16:creationId xmlns:a16="http://schemas.microsoft.com/office/drawing/2014/main" id="{00B86F4D-FE49-4A29-94D6-D2AB46317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9368" b="2"/>
          <a:stretch/>
        </p:blipFill>
        <p:spPr bwMode="auto">
          <a:xfrm>
            <a:off x="8047618" y="4572000"/>
            <a:ext cx="4144382" cy="2286000"/>
          </a:xfrm>
          <a:custGeom>
            <a:avLst/>
            <a:gdLst/>
            <a:ahLst/>
            <a:cxnLst/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F86758B-3106-4324-A03D-67715F7F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A640C06-0F3F-43B4-8932-738A7F7472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08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Virtual Environments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08D1E7-6CE9-458F-B726-2481F82874EE}"/>
              </a:ext>
            </a:extLst>
          </p:cNvPr>
          <p:cNvSpPr txBox="1"/>
          <p:nvPr/>
        </p:nvSpPr>
        <p:spPr>
          <a:xfrm>
            <a:off x="838200" y="1713517"/>
            <a:ext cx="5707565" cy="454660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create a virtual environment:</a:t>
            </a:r>
          </a:p>
          <a:p>
            <a:pPr marL="74295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create an environment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use:</a:t>
            </a:r>
          </a:p>
          <a:p>
            <a:pPr marL="51435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conda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create -n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name_env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python==version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a Terminal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</a:t>
            </a:r>
          </a:p>
          <a:p>
            <a:pPr marL="74295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conda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create -n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myenv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python==3.7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y’</a:t>
            </a:r>
          </a:p>
          <a:p>
            <a:pPr marL="74295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activate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environment type:</a:t>
            </a:r>
          </a:p>
          <a:p>
            <a:pPr marL="51435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conda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activate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myenv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Now, if we type </a:t>
            </a:r>
            <a:r>
              <a:rPr kumimoji="0" lang="en-US" sz="21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have the </a:t>
            </a: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 python version</a:t>
            </a:r>
          </a:p>
          <a:p>
            <a:pPr marL="51435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B93659-73CE-4775-BBF9-6698EBC7F603}"/>
              </a:ext>
            </a:extLst>
          </p:cNvPr>
          <p:cNvSpPr/>
          <p:nvPr/>
        </p:nvSpPr>
        <p:spPr>
          <a:xfrm>
            <a:off x="5223133" y="703118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5" name="Rectangle 14" descr="Mitochondria">
            <a:extLst>
              <a:ext uri="{FF2B5EF4-FFF2-40B4-BE49-F238E27FC236}">
                <a16:creationId xmlns:a16="http://schemas.microsoft.com/office/drawing/2014/main" id="{AFBBC410-E048-4BFA-8C57-88D08E812293}"/>
              </a:ext>
            </a:extLst>
          </p:cNvPr>
          <p:cNvSpPr/>
          <p:nvPr/>
        </p:nvSpPr>
        <p:spPr>
          <a:xfrm>
            <a:off x="5471506" y="951491"/>
            <a:ext cx="668696" cy="66869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EA064-786B-4ACF-9D4A-7554C1DB46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0279" y="2998182"/>
            <a:ext cx="3793093" cy="2003466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B3C956-E758-45C0-8EB1-55082CFB4D6B}"/>
              </a:ext>
            </a:extLst>
          </p:cNvPr>
          <p:cNvSpPr/>
          <p:nvPr/>
        </p:nvSpPr>
        <p:spPr>
          <a:xfrm>
            <a:off x="1392619" y="6162500"/>
            <a:ext cx="736596" cy="42439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1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9D4A1B5-B6A8-4CDA-A8D2-91B04F784D63}"/>
              </a:ext>
            </a:extLst>
          </p:cNvPr>
          <p:cNvSpPr/>
          <p:nvPr/>
        </p:nvSpPr>
        <p:spPr>
          <a:xfrm>
            <a:off x="2427120" y="6162499"/>
            <a:ext cx="3601395" cy="42439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 1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CFF21C-89FF-4520-BB88-8A9642EE15DC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2129215" y="6374699"/>
            <a:ext cx="297905" cy="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66060778-9261-452D-8064-945EDD3CBA3B}"/>
              </a:ext>
            </a:extLst>
          </p:cNvPr>
          <p:cNvSpPr/>
          <p:nvPr/>
        </p:nvSpPr>
        <p:spPr>
          <a:xfrm>
            <a:off x="3928973" y="6178081"/>
            <a:ext cx="1015943" cy="350744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 3.7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706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tool do I use for coding?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707DB-2EF4-4567-8F65-A3EC560907AC}"/>
              </a:ext>
            </a:extLst>
          </p:cNvPr>
          <p:cNvSpPr txBox="1"/>
          <p:nvPr/>
        </p:nvSpPr>
        <p:spPr>
          <a:xfrm>
            <a:off x="7093605" y="1068160"/>
            <a:ext cx="45602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Terminal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2 options: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Shell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: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python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Interactive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shell: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ipython</a:t>
            </a: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Simple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text editors: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Notepad++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Vim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Integrated development environments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(IDEs)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Several options: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IDLE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PyCharm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Spyder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Visual Studio Code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Notebooks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Programmer female outline">
            <a:extLst>
              <a:ext uri="{FF2B5EF4-FFF2-40B4-BE49-F238E27FC236}">
                <a16:creationId xmlns:a16="http://schemas.microsoft.com/office/drawing/2014/main" id="{A1EAE16E-D9D6-43A4-A983-6D472CF9A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9840" y="3304400"/>
            <a:ext cx="914400" cy="914400"/>
          </a:xfrm>
          <a:prstGeom prst="rect">
            <a:avLst/>
          </a:prstGeom>
        </p:spPr>
      </p:pic>
      <p:pic>
        <p:nvPicPr>
          <p:cNvPr id="10" name="Graphic 9" descr="Web design outline">
            <a:extLst>
              <a:ext uri="{FF2B5EF4-FFF2-40B4-BE49-F238E27FC236}">
                <a16:creationId xmlns:a16="http://schemas.microsoft.com/office/drawing/2014/main" id="{393BEF0B-CC65-4562-BF99-61FF43F04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9840" y="1068160"/>
            <a:ext cx="914400" cy="914400"/>
          </a:xfrm>
          <a:prstGeom prst="rect">
            <a:avLst/>
          </a:prstGeom>
        </p:spPr>
      </p:pic>
      <p:pic>
        <p:nvPicPr>
          <p:cNvPr id="12" name="Graphic 11" descr="Closed book outline">
            <a:extLst>
              <a:ext uri="{FF2B5EF4-FFF2-40B4-BE49-F238E27FC236}">
                <a16:creationId xmlns:a16="http://schemas.microsoft.com/office/drawing/2014/main" id="{64858858-6602-48DC-ADE2-E446742CC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9840" y="5194680"/>
            <a:ext cx="914400" cy="914400"/>
          </a:xfrm>
          <a:prstGeom prst="rect">
            <a:avLst/>
          </a:prstGeom>
        </p:spPr>
      </p:pic>
      <p:pic>
        <p:nvPicPr>
          <p:cNvPr id="14" name="Graphic 13" descr="Document outline">
            <a:extLst>
              <a:ext uri="{FF2B5EF4-FFF2-40B4-BE49-F238E27FC236}">
                <a16:creationId xmlns:a16="http://schemas.microsoft.com/office/drawing/2014/main" id="{F25CA445-41E5-4351-A4BD-8E97E8B01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9840" y="22711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1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1"/>
          <p:cNvSpPr txBox="1">
            <a:spLocks noGrp="1"/>
          </p:cNvSpPr>
          <p:nvPr>
            <p:ph type="title"/>
          </p:nvPr>
        </p:nvSpPr>
        <p:spPr>
          <a:xfrm>
            <a:off x="724897" y="1396288"/>
            <a:ext cx="4624344" cy="1325564"/>
          </a:xfrm>
          <a:prstGeom prst="rect">
            <a:avLst/>
          </a:prstGeom>
        </p:spPr>
        <p:txBody>
          <a:bodyPr/>
          <a:lstStyle/>
          <a:p>
            <a:r>
              <a:t>The Team</a:t>
            </a:r>
          </a:p>
        </p:txBody>
      </p:sp>
      <p:sp>
        <p:nvSpPr>
          <p:cNvPr id="146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805542" y="2871982"/>
            <a:ext cx="4558310" cy="318168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14350" indent="-514350">
              <a:buFontTx/>
              <a:buAutoNum type="arabicPeriod"/>
              <a:defRPr sz="1500"/>
            </a:pPr>
            <a:r>
              <a:rPr dirty="0" err="1"/>
              <a:t>Thilde</a:t>
            </a:r>
            <a:r>
              <a:rPr dirty="0"/>
              <a:t> </a:t>
            </a:r>
            <a:r>
              <a:rPr dirty="0" err="1"/>
              <a:t>Terkelsen</a:t>
            </a:r>
            <a:r>
              <a:rPr dirty="0"/>
              <a:t> (</a:t>
            </a:r>
            <a:r>
              <a:rPr dirty="0" err="1"/>
              <a:t>HeaDS</a:t>
            </a:r>
            <a:r>
              <a:rPr dirty="0"/>
              <a:t>) </a:t>
            </a:r>
          </a:p>
          <a:p>
            <a:pPr marL="514350" indent="-514350">
              <a:buFontTx/>
              <a:buAutoNum type="arabicPeriod"/>
              <a:defRPr sz="1500"/>
            </a:pPr>
            <a:r>
              <a:rPr lang="en-GB" dirty="0" err="1"/>
              <a:t>Annelaura</a:t>
            </a:r>
            <a:r>
              <a:rPr lang="en-DK" dirty="0"/>
              <a:t> </a:t>
            </a:r>
            <a:r>
              <a:rPr lang="en-GB" dirty="0"/>
              <a:t>Bach</a:t>
            </a:r>
            <a:r>
              <a:rPr lang="en-DK" dirty="0"/>
              <a:t> </a:t>
            </a:r>
            <a:r>
              <a:rPr lang="en-GB" dirty="0"/>
              <a:t>Nielsen</a:t>
            </a:r>
            <a:r>
              <a:rPr dirty="0"/>
              <a:t> (NNF CPR)</a:t>
            </a:r>
          </a:p>
          <a:p>
            <a:pPr marL="514350" indent="-514350">
              <a:buFontTx/>
              <a:buAutoNum type="arabicPeriod"/>
              <a:defRPr sz="1500"/>
            </a:pPr>
            <a:r>
              <a:rPr dirty="0"/>
              <a:t>Jose Alejandro Herrera Romero - Alex (</a:t>
            </a:r>
            <a:r>
              <a:rPr dirty="0" err="1"/>
              <a:t>HeaDS</a:t>
            </a:r>
            <a:r>
              <a:rPr dirty="0"/>
              <a:t>)</a:t>
            </a:r>
          </a:p>
          <a:p>
            <a:pPr marL="514350" indent="-514350">
              <a:buFontTx/>
              <a:buAutoNum type="arabicPeriod"/>
              <a:defRPr sz="1500"/>
            </a:pPr>
            <a:r>
              <a:rPr dirty="0" err="1"/>
              <a:t>Marilena</a:t>
            </a:r>
            <a:r>
              <a:rPr dirty="0"/>
              <a:t> Hohmann (</a:t>
            </a:r>
            <a:r>
              <a:rPr dirty="0" err="1"/>
              <a:t>HeaDS</a:t>
            </a:r>
            <a:r>
              <a:rPr dirty="0"/>
              <a:t>)</a:t>
            </a:r>
          </a:p>
          <a:p>
            <a:pPr marL="514350" indent="-514350">
              <a:buFontTx/>
              <a:buAutoNum type="arabicPeriod"/>
              <a:defRPr sz="1500"/>
            </a:pPr>
            <a:r>
              <a:rPr dirty="0"/>
              <a:t>Rita </a:t>
            </a:r>
            <a:r>
              <a:rPr dirty="0" err="1"/>
              <a:t>Colaço</a:t>
            </a:r>
            <a:r>
              <a:rPr dirty="0"/>
              <a:t> (PRI)</a:t>
            </a:r>
          </a:p>
          <a:p>
            <a:pPr marL="514350" indent="-514350">
              <a:buFontTx/>
              <a:buAutoNum type="arabicPeriod"/>
              <a:defRPr sz="1500"/>
            </a:pPr>
            <a:r>
              <a:rPr dirty="0"/>
              <a:t>Inigo Prada </a:t>
            </a:r>
            <a:r>
              <a:rPr dirty="0" err="1"/>
              <a:t>Luengo</a:t>
            </a:r>
            <a:r>
              <a:rPr dirty="0"/>
              <a:t> (</a:t>
            </a:r>
            <a:r>
              <a:rPr dirty="0" err="1"/>
              <a:t>HeaDS</a:t>
            </a:r>
            <a:r>
              <a:rPr dirty="0"/>
              <a:t>)</a:t>
            </a:r>
          </a:p>
          <a:p>
            <a:pPr marL="514350" indent="-514350">
              <a:buFontTx/>
              <a:buAutoNum type="arabicPeriod"/>
              <a:defRPr sz="1500"/>
            </a:pPr>
            <a:r>
              <a:rPr dirty="0"/>
              <a:t>Viktoria Schuster (</a:t>
            </a:r>
            <a:r>
              <a:rPr dirty="0" err="1"/>
              <a:t>HeaDS</a:t>
            </a:r>
            <a:r>
              <a:rPr dirty="0"/>
              <a:t>)</a:t>
            </a:r>
          </a:p>
          <a:p>
            <a:pPr marL="514350" indent="-514350">
              <a:buFontTx/>
              <a:buAutoNum type="arabicPeriod"/>
              <a:defRPr sz="1500"/>
            </a:pPr>
            <a:r>
              <a:rPr dirty="0"/>
              <a:t>Henry </a:t>
            </a:r>
            <a:r>
              <a:rPr dirty="0" err="1"/>
              <a:t>Webel</a:t>
            </a:r>
            <a:r>
              <a:rPr dirty="0"/>
              <a:t> (NNF CPR)</a:t>
            </a:r>
            <a:endParaRPr lang="da-DK" dirty="0"/>
          </a:p>
          <a:p>
            <a:pPr marL="514350" indent="-514350">
              <a:buFontTx/>
              <a:buAutoNum type="arabicPeriod"/>
              <a:defRPr sz="1500"/>
            </a:pPr>
            <a:r>
              <a:rPr lang="en-US" sz="1500" dirty="0"/>
              <a:t>Albert J. </a:t>
            </a:r>
            <a:r>
              <a:rPr lang="en-US" sz="1500" dirty="0" err="1"/>
              <a:t>Kooistra</a:t>
            </a:r>
            <a:r>
              <a:rPr lang="en-US" sz="1500" dirty="0"/>
              <a:t> (DDP SUND)</a:t>
            </a:r>
          </a:p>
          <a:p>
            <a:pPr marL="514350" indent="-514350">
              <a:buFontTx/>
              <a:buAutoNum type="arabicPeriod"/>
              <a:defRPr sz="1500"/>
            </a:pPr>
            <a:r>
              <a:rPr lang="en-US" sz="1500" dirty="0"/>
              <a:t>Jimmy Caroli (DDP SUND) </a:t>
            </a:r>
            <a:endParaRPr dirty="0"/>
          </a:p>
        </p:txBody>
      </p:sp>
      <p:grpSp>
        <p:nvGrpSpPr>
          <p:cNvPr id="149" name="Group"/>
          <p:cNvGrpSpPr/>
          <p:nvPr/>
        </p:nvGrpSpPr>
        <p:grpSpPr>
          <a:xfrm>
            <a:off x="5212885" y="301479"/>
            <a:ext cx="3281570" cy="3281570"/>
            <a:chOff x="0" y="0"/>
            <a:chExt cx="3281569" cy="3281569"/>
          </a:xfrm>
        </p:grpSpPr>
        <p:sp>
          <p:nvSpPr>
            <p:cNvPr id="147" name="Oval 84"/>
            <p:cNvSpPr/>
            <p:nvPr/>
          </p:nvSpPr>
          <p:spPr>
            <a:xfrm>
              <a:off x="0" y="0"/>
              <a:ext cx="3281570" cy="328157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" name="Freeform: Shape 88"/>
            <p:cNvSpPr/>
            <p:nvPr/>
          </p:nvSpPr>
          <p:spPr>
            <a:xfrm>
              <a:off x="175798" y="175798"/>
              <a:ext cx="2929973" cy="292997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52" name="Group"/>
          <p:cNvGrpSpPr/>
          <p:nvPr/>
        </p:nvGrpSpPr>
        <p:grpSpPr>
          <a:xfrm>
            <a:off x="8528126" y="14876"/>
            <a:ext cx="3756131" cy="3174058"/>
            <a:chOff x="0" y="0"/>
            <a:chExt cx="3756130" cy="3174057"/>
          </a:xfrm>
        </p:grpSpPr>
        <p:sp>
          <p:nvSpPr>
            <p:cNvPr id="150" name="Freeform: Shape 86"/>
            <p:cNvSpPr/>
            <p:nvPr/>
          </p:nvSpPr>
          <p:spPr>
            <a:xfrm>
              <a:off x="0" y="0"/>
              <a:ext cx="3756130" cy="3174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" y="0"/>
                  </a:moveTo>
                  <a:lnTo>
                    <a:pt x="21600" y="0"/>
                  </a:lnTo>
                  <a:lnTo>
                    <a:pt x="21600" y="17197"/>
                  </a:lnTo>
                  <a:lnTo>
                    <a:pt x="21585" y="17218"/>
                  </a:lnTo>
                  <a:cubicBezTo>
                    <a:pt x="19296" y="19925"/>
                    <a:pt x="16135" y="21600"/>
                    <a:pt x="12644" y="21600"/>
                  </a:cubicBezTo>
                  <a:cubicBezTo>
                    <a:pt x="5661" y="21600"/>
                    <a:pt x="0" y="14901"/>
                    <a:pt x="0" y="6637"/>
                  </a:cubicBezTo>
                  <a:cubicBezTo>
                    <a:pt x="0" y="4571"/>
                    <a:pt x="354" y="2603"/>
                    <a:pt x="994" y="813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1" name="Freeform: Shape 90"/>
            <p:cNvSpPr/>
            <p:nvPr/>
          </p:nvSpPr>
          <p:spPr>
            <a:xfrm>
              <a:off x="150806" y="1"/>
              <a:ext cx="3605325" cy="3023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8" y="0"/>
                  </a:moveTo>
                  <a:lnTo>
                    <a:pt x="21600" y="0"/>
                  </a:lnTo>
                  <a:lnTo>
                    <a:pt x="21600" y="16455"/>
                  </a:lnTo>
                  <a:lnTo>
                    <a:pt x="20945" y="17315"/>
                  </a:lnTo>
                  <a:cubicBezTo>
                    <a:pt x="18725" y="19962"/>
                    <a:pt x="15657" y="21600"/>
                    <a:pt x="12269" y="21600"/>
                  </a:cubicBezTo>
                  <a:cubicBezTo>
                    <a:pt x="5493" y="21600"/>
                    <a:pt x="0" y="15049"/>
                    <a:pt x="0" y="6968"/>
                  </a:cubicBezTo>
                  <a:cubicBezTo>
                    <a:pt x="0" y="4948"/>
                    <a:pt x="343" y="3024"/>
                    <a:pt x="964" y="12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5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015" y="-361859"/>
            <a:ext cx="2956395" cy="2956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391" y="921985"/>
            <a:ext cx="2040558" cy="2040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Google Shape;173;p4" descr="Google Shape;173;p4"/>
          <p:cNvPicPr>
            <a:picLocks noChangeAspect="1"/>
          </p:cNvPicPr>
          <p:nvPr/>
        </p:nvPicPr>
        <p:blipFill>
          <a:blip r:embed="rId4"/>
          <a:srcRect l="7730"/>
          <a:stretch>
            <a:fillRect/>
          </a:stretch>
        </p:blipFill>
        <p:spPr>
          <a:xfrm>
            <a:off x="5868811" y="3801149"/>
            <a:ext cx="1174827" cy="1240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Google Shape;170;p4" descr="Google Shape;170;p4"/>
          <p:cNvPicPr>
            <a:picLocks noChangeAspect="1"/>
          </p:cNvPicPr>
          <p:nvPr/>
        </p:nvPicPr>
        <p:blipFill>
          <a:blip r:embed="rId5"/>
          <a:srcRect l="3155" r="3155"/>
          <a:stretch>
            <a:fillRect/>
          </a:stretch>
        </p:blipFill>
        <p:spPr>
          <a:xfrm>
            <a:off x="8424247" y="5157134"/>
            <a:ext cx="1234614" cy="1230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Google Shape;176;p4" descr="Google Shape;176;p4"/>
          <p:cNvPicPr>
            <a:picLocks noChangeAspect="1"/>
          </p:cNvPicPr>
          <p:nvPr/>
        </p:nvPicPr>
        <p:blipFill>
          <a:blip r:embed="rId6"/>
          <a:srcRect r="12579"/>
          <a:stretch>
            <a:fillRect/>
          </a:stretch>
        </p:blipFill>
        <p:spPr>
          <a:xfrm>
            <a:off x="9749118" y="3810362"/>
            <a:ext cx="1166065" cy="1233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Google Shape;184;p4" descr="Google Shape;184;p4"/>
          <p:cNvPicPr>
            <a:picLocks noChangeAspect="1"/>
          </p:cNvPicPr>
          <p:nvPr/>
        </p:nvPicPr>
        <p:blipFill>
          <a:blip r:embed="rId7"/>
          <a:srcRect l="3136" r="3136" b="3902"/>
          <a:stretch>
            <a:fillRect/>
          </a:stretch>
        </p:blipFill>
        <p:spPr>
          <a:xfrm>
            <a:off x="8461475" y="3810362"/>
            <a:ext cx="1175444" cy="1234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yfKKyved.jpg" descr="yfKKyved.jpg"/>
          <p:cNvPicPr>
            <a:picLocks noChangeAspect="1"/>
          </p:cNvPicPr>
          <p:nvPr/>
        </p:nvPicPr>
        <p:blipFill>
          <a:blip r:embed="rId8"/>
          <a:srcRect l="6743" r="6743" b="7864"/>
          <a:stretch>
            <a:fillRect/>
          </a:stretch>
        </p:blipFill>
        <p:spPr>
          <a:xfrm>
            <a:off x="7147831" y="5146815"/>
            <a:ext cx="1174800" cy="1251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rt_www40.hentindhold_cms.jpg" descr="prt_www40.hentindhold_cms.jpg"/>
          <p:cNvPicPr>
            <a:picLocks noChangeAspect="1"/>
          </p:cNvPicPr>
          <p:nvPr/>
        </p:nvPicPr>
        <p:blipFill>
          <a:blip r:embed="rId9"/>
          <a:srcRect l="3095" r="6066"/>
          <a:stretch>
            <a:fillRect/>
          </a:stretch>
        </p:blipFill>
        <p:spPr>
          <a:xfrm>
            <a:off x="9769665" y="5148664"/>
            <a:ext cx="1117955" cy="1230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unnamed.jpg" descr="unnamed.jpg"/>
          <p:cNvPicPr>
            <a:picLocks noChangeAspect="1"/>
          </p:cNvPicPr>
          <p:nvPr/>
        </p:nvPicPr>
        <p:blipFill>
          <a:blip r:embed="rId10"/>
          <a:srcRect t="7719" b="7719"/>
          <a:stretch>
            <a:fillRect/>
          </a:stretch>
        </p:blipFill>
        <p:spPr>
          <a:xfrm>
            <a:off x="5884884" y="5128360"/>
            <a:ext cx="1142527" cy="1288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rt_www40.hentindhold_cms.jpg" descr="prt_www40.hentindhold_cms.jpg"/>
          <p:cNvPicPr>
            <a:picLocks noChangeAspect="1"/>
          </p:cNvPicPr>
          <p:nvPr/>
        </p:nvPicPr>
        <p:blipFill>
          <a:blip r:embed="rId11"/>
          <a:srcRect r="7075" b="6735"/>
          <a:stretch>
            <a:fillRect/>
          </a:stretch>
        </p:blipFill>
        <p:spPr>
          <a:xfrm>
            <a:off x="7111587" y="3803134"/>
            <a:ext cx="1231777" cy="1236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7D350-0AF2-4EDA-8838-0110845E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Jupyter Notebooks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132B-B9E0-4136-BFD8-363C77CE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266" y="3270587"/>
            <a:ext cx="5135293" cy="787287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The </a:t>
            </a:r>
            <a:r>
              <a:rPr lang="en-US" sz="1800" b="1" dirty="0"/>
              <a:t>Jupyter Notebook </a:t>
            </a:r>
            <a:r>
              <a:rPr lang="en-US" sz="1800" dirty="0"/>
              <a:t>is</a:t>
            </a:r>
            <a:r>
              <a:rPr lang="en-US" sz="1800" b="1" dirty="0"/>
              <a:t> an open-source application </a:t>
            </a:r>
            <a:r>
              <a:rPr lang="en-US" sz="1800" dirty="0"/>
              <a:t>to</a:t>
            </a:r>
            <a:r>
              <a:rPr lang="en-US" sz="1800" b="1" dirty="0"/>
              <a:t> create and share </a:t>
            </a:r>
            <a:r>
              <a:rPr lang="en-US" sz="1800" dirty="0"/>
              <a:t>documents that contain </a:t>
            </a:r>
            <a:r>
              <a:rPr lang="en-US" sz="1800" b="1" dirty="0"/>
              <a:t>code, equations, visualizations and text </a:t>
            </a:r>
            <a:r>
              <a:rPr lang="en-US" sz="1800" dirty="0"/>
              <a:t>(markdown)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627F83F-9A74-4C82-AD2B-4DB40849FB33}"/>
              </a:ext>
            </a:extLst>
          </p:cNvPr>
          <p:cNvSpPr/>
          <p:nvPr/>
        </p:nvSpPr>
        <p:spPr>
          <a:xfrm>
            <a:off x="1886425" y="2912663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4" name="Rectangle 43" descr="Pencil">
            <a:extLst>
              <a:ext uri="{FF2B5EF4-FFF2-40B4-BE49-F238E27FC236}">
                <a16:creationId xmlns:a16="http://schemas.microsoft.com/office/drawing/2014/main" id="{C93FDEF4-033B-4FEA-981D-C6E59410EBCB}"/>
              </a:ext>
            </a:extLst>
          </p:cNvPr>
          <p:cNvSpPr/>
          <p:nvPr/>
        </p:nvSpPr>
        <p:spPr>
          <a:xfrm>
            <a:off x="2134798" y="3161036"/>
            <a:ext cx="668696" cy="6686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100" name="Picture 4" descr="Jupyter notebooks over SSH for remote deep learning on a GPU • RC">
            <a:extLst>
              <a:ext uri="{FF2B5EF4-FFF2-40B4-BE49-F238E27FC236}">
                <a16:creationId xmlns:a16="http://schemas.microsoft.com/office/drawing/2014/main" id="{93911460-B2AC-4229-B96E-A90975EA4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85" y="3132296"/>
            <a:ext cx="917833" cy="106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64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84AA42E-55CE-4FF7-B0EA-4AEE8356F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33055"/>
          <a:stretch/>
        </p:blipFill>
        <p:spPr>
          <a:xfrm>
            <a:off x="5926240" y="10"/>
            <a:ext cx="6265758" cy="2285990"/>
          </a:xfrm>
          <a:custGeom>
            <a:avLst/>
            <a:gdLst/>
            <a:ahLst/>
            <a:cxnLst/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2054" name="Picture 6" descr="The Linux command line for beginners | Ubuntu">
            <a:extLst>
              <a:ext uri="{FF2B5EF4-FFF2-40B4-BE49-F238E27FC236}">
                <a16:creationId xmlns:a16="http://schemas.microsoft.com/office/drawing/2014/main" id="{9686FCAA-3044-4F78-A1B8-FB357F2C3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1"/>
          <a:stretch/>
        </p:blipFill>
        <p:spPr bwMode="auto">
          <a:xfrm>
            <a:off x="6988408" y="2286000"/>
            <a:ext cx="5203590" cy="2286000"/>
          </a:xfrm>
          <a:custGeom>
            <a:avLst/>
            <a:gdLst/>
            <a:ahLst/>
            <a:cxnLst/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0 Ways to Open the Command Prompt in Windows 10">
            <a:extLst>
              <a:ext uri="{FF2B5EF4-FFF2-40B4-BE49-F238E27FC236}">
                <a16:creationId xmlns:a16="http://schemas.microsoft.com/office/drawing/2014/main" id="{00B86F4D-FE49-4A29-94D6-D2AB46317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9368" b="2"/>
          <a:stretch/>
        </p:blipFill>
        <p:spPr bwMode="auto">
          <a:xfrm>
            <a:off x="8047618" y="4572000"/>
            <a:ext cx="4144382" cy="2286000"/>
          </a:xfrm>
          <a:custGeom>
            <a:avLst/>
            <a:gdLst/>
            <a:ahLst/>
            <a:cxnLst/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F86758B-3106-4324-A03D-67715F7F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02664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A640C06-0F3F-43B4-8932-738A7F7472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5088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Jupyter Notebooks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08D1E7-6CE9-458F-B726-2481F82874EE}"/>
              </a:ext>
            </a:extLst>
          </p:cNvPr>
          <p:cNvSpPr txBox="1"/>
          <p:nvPr/>
        </p:nvSpPr>
        <p:spPr>
          <a:xfrm>
            <a:off x="838200" y="2021249"/>
            <a:ext cx="5707565" cy="4155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install Jupyter Notebooks:</a:t>
            </a:r>
          </a:p>
          <a:p>
            <a:pPr marL="74295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a Terminal window</a:t>
            </a:r>
          </a:p>
          <a:p>
            <a:pPr marL="74295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Activate your environment: </a:t>
            </a:r>
          </a:p>
          <a:p>
            <a:pPr marL="51435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conda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activate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myenv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install Jupyter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51435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pip install notebook</a:t>
            </a:r>
          </a:p>
          <a:p>
            <a:pPr marL="74295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start notebooks:</a:t>
            </a:r>
          </a:p>
          <a:p>
            <a:pPr marL="51435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jupyter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notebook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14350" marR="0" lvl="1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 descr="Computer">
            <a:extLst>
              <a:ext uri="{FF2B5EF4-FFF2-40B4-BE49-F238E27FC236}">
                <a16:creationId xmlns:a16="http://schemas.microsoft.com/office/drawing/2014/main" id="{4CA8F1C8-1AFE-4E3D-A3AE-2C120236A52B}"/>
              </a:ext>
            </a:extLst>
          </p:cNvPr>
          <p:cNvSpPr/>
          <p:nvPr/>
        </p:nvSpPr>
        <p:spPr>
          <a:xfrm>
            <a:off x="5009172" y="929411"/>
            <a:ext cx="668696" cy="66869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E8FEA1A-185F-4D9A-AAF0-BD67E39BF1F4}"/>
              </a:ext>
            </a:extLst>
          </p:cNvPr>
          <p:cNvSpPr/>
          <p:nvPr/>
        </p:nvSpPr>
        <p:spPr>
          <a:xfrm>
            <a:off x="4930558" y="525246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42" name="Rectangle 41" descr="Pencil">
            <a:extLst>
              <a:ext uri="{FF2B5EF4-FFF2-40B4-BE49-F238E27FC236}">
                <a16:creationId xmlns:a16="http://schemas.microsoft.com/office/drawing/2014/main" id="{B0CB641A-9A4F-41B4-951B-BEAA7B1A35C9}"/>
              </a:ext>
            </a:extLst>
          </p:cNvPr>
          <p:cNvSpPr/>
          <p:nvPr/>
        </p:nvSpPr>
        <p:spPr>
          <a:xfrm>
            <a:off x="5178931" y="773619"/>
            <a:ext cx="668696" cy="66869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D45643-408C-44A8-B3B9-CB2CF88DA740}"/>
              </a:ext>
            </a:extLst>
          </p:cNvPr>
          <p:cNvSpPr txBox="1"/>
          <p:nvPr/>
        </p:nvSpPr>
        <p:spPr>
          <a:xfrm>
            <a:off x="0" y="6582871"/>
            <a:ext cx="4798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*This is where some OS may start complaining 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The Jupyter Notebook — Jupyter Notebook 6.2.0 documentation">
            <a:extLst>
              <a:ext uri="{FF2B5EF4-FFF2-40B4-BE49-F238E27FC236}">
                <a16:creationId xmlns:a16="http://schemas.microsoft.com/office/drawing/2014/main" id="{0098DA86-74B4-435C-9047-47DB5E2497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969" y="4848224"/>
            <a:ext cx="4745430" cy="189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947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7D350-0AF2-4EDA-8838-0110845E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Google </a:t>
            </a:r>
            <a:r>
              <a:rPr lang="en-US" b="1" dirty="0" err="1">
                <a:solidFill>
                  <a:schemeClr val="bg1"/>
                </a:solidFill>
              </a:rPr>
              <a:t>Colab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132B-B9E0-4136-BFD8-363C77CE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767" y="2319768"/>
            <a:ext cx="5135293" cy="2240094"/>
          </a:xfrm>
        </p:spPr>
        <p:txBody>
          <a:bodyPr anchor="t">
            <a:noAutofit/>
          </a:bodyPr>
          <a:lstStyle/>
          <a:p>
            <a:r>
              <a:rPr lang="en-US" sz="1800" b="1" dirty="0" err="1"/>
              <a:t>Colab</a:t>
            </a:r>
            <a:r>
              <a:rPr lang="en-US" sz="1800" dirty="0"/>
              <a:t> (</a:t>
            </a:r>
            <a:r>
              <a:rPr lang="en-US" sz="1800" dirty="0" err="1"/>
              <a:t>Colaboratory</a:t>
            </a:r>
            <a:r>
              <a:rPr lang="en-US" sz="1800" dirty="0"/>
              <a:t>) is a tool to </a:t>
            </a:r>
            <a:r>
              <a:rPr lang="en-US" sz="1800" b="1" dirty="0"/>
              <a:t>write</a:t>
            </a:r>
            <a:r>
              <a:rPr lang="en-US" sz="1800" dirty="0"/>
              <a:t>, </a:t>
            </a:r>
            <a:r>
              <a:rPr lang="en-US" sz="1800" b="1" dirty="0"/>
              <a:t>execute</a:t>
            </a:r>
            <a:r>
              <a:rPr lang="en-US" sz="1800" dirty="0"/>
              <a:t> and </a:t>
            </a:r>
            <a:r>
              <a:rPr lang="en-US" sz="1800" b="1" dirty="0"/>
              <a:t>share</a:t>
            </a:r>
            <a:r>
              <a:rPr lang="en-US" sz="1800" dirty="0"/>
              <a:t> </a:t>
            </a:r>
            <a:r>
              <a:rPr lang="en-US" sz="1800" b="1" dirty="0"/>
              <a:t>python code </a:t>
            </a:r>
            <a:r>
              <a:rPr lang="en-US" sz="1800" dirty="0"/>
              <a:t>through the </a:t>
            </a:r>
            <a:r>
              <a:rPr lang="en-US" sz="1800" b="1" dirty="0"/>
              <a:t>browser</a:t>
            </a:r>
            <a:endParaRPr lang="en-US" sz="1800" dirty="0"/>
          </a:p>
          <a:p>
            <a:r>
              <a:rPr lang="en-US" sz="1800" dirty="0" err="1"/>
              <a:t>Colab</a:t>
            </a:r>
            <a:r>
              <a:rPr lang="en-US" sz="1800" dirty="0"/>
              <a:t> is especially well suited to </a:t>
            </a:r>
            <a:r>
              <a:rPr lang="en-US" sz="1800" b="1" dirty="0"/>
              <a:t>machine learning</a:t>
            </a:r>
            <a:r>
              <a:rPr lang="en-US" sz="1800" dirty="0"/>
              <a:t>, </a:t>
            </a:r>
            <a:r>
              <a:rPr lang="en-US" sz="1800" b="1" dirty="0"/>
              <a:t>data analysis</a:t>
            </a:r>
            <a:r>
              <a:rPr lang="en-US" sz="1800" dirty="0"/>
              <a:t> and </a:t>
            </a:r>
            <a:r>
              <a:rPr lang="en-US" sz="1800" b="1" dirty="0"/>
              <a:t>education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Colab</a:t>
            </a:r>
            <a:r>
              <a:rPr lang="en-US" sz="1800" dirty="0"/>
              <a:t> is a </a:t>
            </a:r>
            <a:r>
              <a:rPr lang="en-US" sz="1800" b="1" dirty="0"/>
              <a:t>hosted Jupyter notebook service</a:t>
            </a:r>
            <a:r>
              <a:rPr lang="en-US" sz="1800" dirty="0"/>
              <a:t> that requires </a:t>
            </a:r>
            <a:r>
              <a:rPr lang="en-US" sz="1800" b="1" u="sng" dirty="0"/>
              <a:t>no setup</a:t>
            </a:r>
            <a:r>
              <a:rPr lang="en-US" sz="1800" u="sng" dirty="0"/>
              <a:t> </a:t>
            </a:r>
            <a:r>
              <a:rPr lang="en-US" sz="1800" dirty="0"/>
              <a:t>to use, while providing </a:t>
            </a:r>
            <a:r>
              <a:rPr lang="en-US" sz="1800" b="1" u="sng" dirty="0"/>
              <a:t>free access</a:t>
            </a:r>
            <a:r>
              <a:rPr lang="en-US" sz="1800" dirty="0"/>
              <a:t> to computing </a:t>
            </a:r>
            <a:r>
              <a:rPr lang="en-US" sz="1800" b="1" u="sng" dirty="0"/>
              <a:t>resources</a:t>
            </a:r>
            <a:r>
              <a:rPr lang="en-US" sz="1800" dirty="0"/>
              <a:t> including GPUs</a:t>
            </a:r>
          </a:p>
          <a:p>
            <a:r>
              <a:rPr lang="en-US" sz="1800" dirty="0"/>
              <a:t>It is </a:t>
            </a:r>
            <a:r>
              <a:rPr lang="en-US" sz="1800" b="1" dirty="0"/>
              <a:t>connected</a:t>
            </a:r>
            <a:r>
              <a:rPr lang="en-US" sz="1800" dirty="0"/>
              <a:t> to a </a:t>
            </a:r>
            <a:r>
              <a:rPr lang="en-US" sz="1800" b="1" dirty="0"/>
              <a:t>Google account</a:t>
            </a:r>
            <a:r>
              <a:rPr lang="en-US" sz="1800" dirty="0"/>
              <a:t> and </a:t>
            </a:r>
            <a:r>
              <a:rPr lang="en-US" sz="1800" b="1" dirty="0"/>
              <a:t>data</a:t>
            </a:r>
            <a:r>
              <a:rPr lang="en-US" sz="1800" dirty="0"/>
              <a:t> can be </a:t>
            </a:r>
            <a:r>
              <a:rPr lang="en-US" sz="1800" b="1" dirty="0"/>
              <a:t>accessed</a:t>
            </a:r>
            <a:r>
              <a:rPr lang="en-US" sz="1800" dirty="0"/>
              <a:t> through </a:t>
            </a:r>
            <a:r>
              <a:rPr lang="en-US" sz="1800" b="1" dirty="0"/>
              <a:t>Google Drive</a:t>
            </a:r>
            <a:r>
              <a:rPr lang="en-US" sz="1800" dirty="0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F759F40-E7D0-46D2-960F-9E85271FC273}"/>
              </a:ext>
            </a:extLst>
          </p:cNvPr>
          <p:cNvSpPr/>
          <p:nvPr/>
        </p:nvSpPr>
        <p:spPr>
          <a:xfrm>
            <a:off x="2170739" y="2700622"/>
            <a:ext cx="1165442" cy="116544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3" name="Rectangle 12" descr="Laptop">
            <a:extLst>
              <a:ext uri="{FF2B5EF4-FFF2-40B4-BE49-F238E27FC236}">
                <a16:creationId xmlns:a16="http://schemas.microsoft.com/office/drawing/2014/main" id="{23D7A241-0B03-4ABE-BBFE-CDE771DAA4CB}"/>
              </a:ext>
            </a:extLst>
          </p:cNvPr>
          <p:cNvSpPr/>
          <p:nvPr/>
        </p:nvSpPr>
        <p:spPr>
          <a:xfrm>
            <a:off x="2419112" y="2948995"/>
            <a:ext cx="668696" cy="66869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5122" name="Picture 2" descr="What is Google Colab?">
            <a:extLst>
              <a:ext uri="{FF2B5EF4-FFF2-40B4-BE49-F238E27FC236}">
                <a16:creationId xmlns:a16="http://schemas.microsoft.com/office/drawing/2014/main" id="{1C2B7FB1-18B3-45C8-BC22-901168EA7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506" y="235582"/>
            <a:ext cx="4511815" cy="1994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57541F-6C83-40BA-BF8D-00616E2DCB31}"/>
              </a:ext>
            </a:extLst>
          </p:cNvPr>
          <p:cNvSpPr txBox="1"/>
          <p:nvPr/>
        </p:nvSpPr>
        <p:spPr>
          <a:xfrm>
            <a:off x="7152041" y="5631485"/>
            <a:ext cx="3497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https://colab.research.google.com/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694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Taking Control of Your Code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707DB-2EF4-4567-8F65-A3EC560907AC}"/>
              </a:ext>
            </a:extLst>
          </p:cNvPr>
          <p:cNvSpPr txBox="1"/>
          <p:nvPr/>
        </p:nvSpPr>
        <p:spPr>
          <a:xfrm>
            <a:off x="5668673" y="1394617"/>
            <a:ext cx="421979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Version control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It is a system that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records changes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to a file or set of files over time so that you can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recall specific versions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(history)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Important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in coding, especially when the code is accessed by “many” people (&gt;1)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A good way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share your code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with others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0862D89-F600-4DC6-823F-C2C4B4C675BA}"/>
              </a:ext>
            </a:extLst>
          </p:cNvPr>
          <p:cNvGrpSpPr/>
          <p:nvPr/>
        </p:nvGrpSpPr>
        <p:grpSpPr>
          <a:xfrm>
            <a:off x="5957623" y="25460"/>
            <a:ext cx="6304895" cy="1168040"/>
            <a:chOff x="5957623" y="25460"/>
            <a:chExt cx="6304895" cy="116804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95EA6B1-3D3A-4459-8E94-E2A4FE5BF3B8}"/>
                </a:ext>
              </a:extLst>
            </p:cNvPr>
            <p:cNvGrpSpPr/>
            <p:nvPr/>
          </p:nvGrpSpPr>
          <p:grpSpPr>
            <a:xfrm>
              <a:off x="8327873" y="25460"/>
              <a:ext cx="1421437" cy="826593"/>
              <a:chOff x="8253774" y="332624"/>
              <a:chExt cx="1421437" cy="826593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3F2EE1-613A-4A1B-BAB8-FDB9A3B56AF8}"/>
                  </a:ext>
                </a:extLst>
              </p:cNvPr>
              <p:cNvSpPr txBox="1"/>
              <p:nvPr/>
            </p:nvSpPr>
            <p:spPr>
              <a:xfrm>
                <a:off x="8253774" y="912996"/>
                <a:ext cx="1421437" cy="246221"/>
              </a:xfrm>
              <a:prstGeom prst="rect">
                <a:avLst/>
              </a:prstGeom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manuscript_draft3.doc</a:t>
                </a:r>
                <a:endPara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2" name="Graphic 21" descr="Monster Truck outline">
                <a:extLst>
                  <a:ext uri="{FF2B5EF4-FFF2-40B4-BE49-F238E27FC236}">
                    <a16:creationId xmlns:a16="http://schemas.microsoft.com/office/drawing/2014/main" id="{9A58343A-8991-4996-B267-D386305C2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597118" y="332624"/>
                <a:ext cx="624548" cy="624548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6C95B6-D369-40E2-BCAA-9EC2D73D194A}"/>
                </a:ext>
              </a:extLst>
            </p:cNvPr>
            <p:cNvGrpSpPr/>
            <p:nvPr/>
          </p:nvGrpSpPr>
          <p:grpSpPr>
            <a:xfrm>
              <a:off x="7112403" y="29506"/>
              <a:ext cx="1421437" cy="803694"/>
              <a:chOff x="7041401" y="380745"/>
              <a:chExt cx="1421437" cy="80369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DFB0E9-C15B-4939-981D-4A043228109E}"/>
                  </a:ext>
                </a:extLst>
              </p:cNvPr>
              <p:cNvSpPr txBox="1"/>
              <p:nvPr/>
            </p:nvSpPr>
            <p:spPr>
              <a:xfrm>
                <a:off x="7041401" y="960602"/>
                <a:ext cx="1421437" cy="223837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manuscript_draft2.doc</a:t>
                </a:r>
                <a:endPara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8" name="Graphic 27" descr="Scooter outline">
                <a:extLst>
                  <a:ext uri="{FF2B5EF4-FFF2-40B4-BE49-F238E27FC236}">
                    <a16:creationId xmlns:a16="http://schemas.microsoft.com/office/drawing/2014/main" id="{53464DFC-D75B-449E-BFA1-580464D6F1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08618" y="380745"/>
                <a:ext cx="687003" cy="687003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BACC754-7875-4551-9FE2-7D1E66D3B4BE}"/>
                </a:ext>
              </a:extLst>
            </p:cNvPr>
            <p:cNvGrpSpPr/>
            <p:nvPr/>
          </p:nvGrpSpPr>
          <p:grpSpPr>
            <a:xfrm>
              <a:off x="5957623" y="29506"/>
              <a:ext cx="1421437" cy="803694"/>
              <a:chOff x="5850189" y="380745"/>
              <a:chExt cx="1421437" cy="80369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FB67E5-688C-49CC-A660-D34CDDCE7278}"/>
                  </a:ext>
                </a:extLst>
              </p:cNvPr>
              <p:cNvSpPr txBox="1"/>
              <p:nvPr/>
            </p:nvSpPr>
            <p:spPr>
              <a:xfrm>
                <a:off x="5850189" y="960602"/>
                <a:ext cx="1421437" cy="223837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manuscript_draft.doc</a:t>
                </a:r>
                <a:endPara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0" name="Graphic 29" descr="Tricycle outline">
                <a:extLst>
                  <a:ext uri="{FF2B5EF4-FFF2-40B4-BE49-F238E27FC236}">
                    <a16:creationId xmlns:a16="http://schemas.microsoft.com/office/drawing/2014/main" id="{DFEB59A0-8754-4F24-BCF6-6F223D3E9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217406" y="380745"/>
                <a:ext cx="687003" cy="687003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9208FB7-CCC6-45DB-910F-78E9E1A1E935}"/>
                </a:ext>
              </a:extLst>
            </p:cNvPr>
            <p:cNvGrpSpPr/>
            <p:nvPr/>
          </p:nvGrpSpPr>
          <p:grpSpPr>
            <a:xfrm>
              <a:off x="9555482" y="29506"/>
              <a:ext cx="1421437" cy="822547"/>
              <a:chOff x="9501715" y="332624"/>
              <a:chExt cx="1421437" cy="822547"/>
            </a:xfrm>
          </p:grpSpPr>
          <p:pic>
            <p:nvPicPr>
              <p:cNvPr id="9" name="Graphic 8" descr="Airplane outline">
                <a:extLst>
                  <a:ext uri="{FF2B5EF4-FFF2-40B4-BE49-F238E27FC236}">
                    <a16:creationId xmlns:a16="http://schemas.microsoft.com/office/drawing/2014/main" id="{695D1017-DF03-442D-AB54-648174CFF5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801399" y="332624"/>
                <a:ext cx="624548" cy="624548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50B2B78-9B0A-4EF4-8482-8921D90318CF}"/>
                  </a:ext>
                </a:extLst>
              </p:cNvPr>
              <p:cNvSpPr txBox="1"/>
              <p:nvPr/>
            </p:nvSpPr>
            <p:spPr>
              <a:xfrm>
                <a:off x="9501715" y="908950"/>
                <a:ext cx="1421437" cy="246221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manuscript_final1.doc</a:t>
                </a:r>
                <a:endPara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C0EDE6D-E203-4B79-8608-2AC49A961A02}"/>
                </a:ext>
              </a:extLst>
            </p:cNvPr>
            <p:cNvGrpSpPr/>
            <p:nvPr/>
          </p:nvGrpSpPr>
          <p:grpSpPr>
            <a:xfrm>
              <a:off x="10841081" y="29506"/>
              <a:ext cx="1421437" cy="1163994"/>
              <a:chOff x="10106375" y="1525458"/>
              <a:chExt cx="1421437" cy="1163994"/>
            </a:xfrm>
          </p:grpSpPr>
          <p:pic>
            <p:nvPicPr>
              <p:cNvPr id="24" name="Graphic 23" descr="Pegasus outline">
                <a:extLst>
                  <a:ext uri="{FF2B5EF4-FFF2-40B4-BE49-F238E27FC236}">
                    <a16:creationId xmlns:a16="http://schemas.microsoft.com/office/drawing/2014/main" id="{2479EA93-1BC5-4D51-8F90-FA63608A9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473592" y="1525458"/>
                <a:ext cx="687003" cy="687003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CDF26C-6B1D-4873-8EF6-100D366903ED}"/>
                  </a:ext>
                </a:extLst>
              </p:cNvPr>
              <p:cNvSpPr txBox="1"/>
              <p:nvPr/>
            </p:nvSpPr>
            <p:spPr>
              <a:xfrm>
                <a:off x="10106375" y="2135454"/>
                <a:ext cx="1421437" cy="553998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manuscript_final33_mod_JADH_GGS_final44_reviewed_FH_2.2.1.doc</a:t>
                </a:r>
                <a:endPara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8F9C639-6B3A-4390-A65E-59F3248E7F6B}"/>
                </a:ext>
              </a:extLst>
            </p:cNvPr>
            <p:cNvSpPr/>
            <p:nvPr/>
          </p:nvSpPr>
          <p:spPr>
            <a:xfrm>
              <a:off x="10508112" y="344930"/>
              <a:ext cx="92807" cy="978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2D6982C-4D69-42D9-97C4-E83E1F892CD0}"/>
                </a:ext>
              </a:extLst>
            </p:cNvPr>
            <p:cNvSpPr/>
            <p:nvPr/>
          </p:nvSpPr>
          <p:spPr>
            <a:xfrm>
              <a:off x="10693892" y="339220"/>
              <a:ext cx="92807" cy="978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C5E5D2F-FC49-41EF-B995-94813EBAE18F}"/>
                </a:ext>
              </a:extLst>
            </p:cNvPr>
            <p:cNvSpPr/>
            <p:nvPr/>
          </p:nvSpPr>
          <p:spPr>
            <a:xfrm>
              <a:off x="10880837" y="345504"/>
              <a:ext cx="92807" cy="97832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5" name="Google Shape;184;p13" descr="Google Shape;184;p13">
            <a:extLst>
              <a:ext uri="{FF2B5EF4-FFF2-40B4-BE49-F238E27FC236}">
                <a16:creationId xmlns:a16="http://schemas.microsoft.com/office/drawing/2014/main" id="{885BE074-1106-49A0-915B-A8817FDEF6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1844" y="2210634"/>
            <a:ext cx="2263600" cy="193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060C5D3-ACD9-4408-84D1-D905167DBB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09980" y="5951692"/>
            <a:ext cx="1495464" cy="845618"/>
          </a:xfrm>
          <a:prstGeom prst="rect">
            <a:avLst/>
          </a:prstGeom>
        </p:spPr>
      </p:pic>
      <p:pic>
        <p:nvPicPr>
          <p:cNvPr id="49" name="Picture 48" descr="Logo, icon, company name&#10;&#10;Description automatically generated">
            <a:extLst>
              <a:ext uri="{FF2B5EF4-FFF2-40B4-BE49-F238E27FC236}">
                <a16:creationId xmlns:a16="http://schemas.microsoft.com/office/drawing/2014/main" id="{DB40BF70-12D2-4957-9856-D55FE56ABF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648" y="6218729"/>
            <a:ext cx="639271" cy="63927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8A3AA88-BD09-4560-9A72-E17FA7284CE6}"/>
              </a:ext>
            </a:extLst>
          </p:cNvPr>
          <p:cNvSpPr txBox="1"/>
          <p:nvPr/>
        </p:nvSpPr>
        <p:spPr>
          <a:xfrm>
            <a:off x="10341431" y="5797803"/>
            <a:ext cx="1319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Recommended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48245FE-B13F-4145-B7C5-8755A7137B7B}"/>
              </a:ext>
            </a:extLst>
          </p:cNvPr>
          <p:cNvSpPr/>
          <p:nvPr/>
        </p:nvSpPr>
        <p:spPr>
          <a:xfrm>
            <a:off x="10038170" y="5858634"/>
            <a:ext cx="2153830" cy="990091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F1C487F-BE0D-4C12-8AEA-25924DCA2250}"/>
              </a:ext>
            </a:extLst>
          </p:cNvPr>
          <p:cNvCxnSpPr>
            <a:cxnSpLocks/>
          </p:cNvCxnSpPr>
          <p:nvPr/>
        </p:nvCxnSpPr>
        <p:spPr>
          <a:xfrm flipV="1">
            <a:off x="5931639" y="1229865"/>
            <a:ext cx="6173805" cy="1618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90D9EE-34D9-47A7-AC0E-577FC5FABF68}"/>
              </a:ext>
            </a:extLst>
          </p:cNvPr>
          <p:cNvSpPr txBox="1"/>
          <p:nvPr/>
        </p:nvSpPr>
        <p:spPr>
          <a:xfrm>
            <a:off x="3561122" y="6142153"/>
            <a:ext cx="6488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5"/>
              </a:rPr>
              <a:t>https://github.com/Center-for-Health-Data-Science/PythonTsunami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ABEB17-FB75-4E19-AA7A-213C1E188C2A}"/>
              </a:ext>
            </a:extLst>
          </p:cNvPr>
          <p:cNvSpPr txBox="1"/>
          <p:nvPr/>
        </p:nvSpPr>
        <p:spPr>
          <a:xfrm>
            <a:off x="5668673" y="4810715"/>
            <a:ext cx="5712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Git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is a software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tracking changes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coordinating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work among collaborators developing code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GitHub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facilitates access to Git’s functionality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BD9C7118-DB78-4470-8EC6-BCBC3C18A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54" y="4901664"/>
            <a:ext cx="577688" cy="2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itHub Logo | Symbol, History, PNG (3840*2160)">
            <a:extLst>
              <a:ext uri="{FF2B5EF4-FFF2-40B4-BE49-F238E27FC236}">
                <a16:creationId xmlns:a16="http://schemas.microsoft.com/office/drawing/2014/main" id="{871F642D-5AA0-4CE2-A908-9BABF9213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154" y="5295251"/>
            <a:ext cx="727742" cy="40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644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52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"/>
          <p:cNvSpPr txBox="1">
            <a:spLocks noGrp="1"/>
          </p:cNvSpPr>
          <p:nvPr>
            <p:ph type="title"/>
          </p:nvPr>
        </p:nvSpPr>
        <p:spPr>
          <a:xfrm>
            <a:off x="772526" y="1195451"/>
            <a:ext cx="4624343" cy="1325564"/>
          </a:xfrm>
          <a:prstGeom prst="rect">
            <a:avLst/>
          </a:prstGeom>
        </p:spPr>
        <p:txBody>
          <a:bodyPr/>
          <a:lstStyle/>
          <a:p>
            <a:r>
              <a:t>Former Team Members</a:t>
            </a:r>
          </a:p>
        </p:txBody>
      </p:sp>
      <p:sp>
        <p:nvSpPr>
          <p:cNvPr id="16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805542" y="2871982"/>
            <a:ext cx="4558310" cy="3181685"/>
          </a:xfrm>
          <a:prstGeom prst="rect">
            <a:avLst/>
          </a:prstGeom>
        </p:spPr>
        <p:txBody>
          <a:bodyPr/>
          <a:lstStyle/>
          <a:p>
            <a:pPr marL="514350" indent="-514350">
              <a:buFontTx/>
              <a:buAutoNum type="arabicPeriod"/>
              <a:defRPr sz="1500"/>
            </a:pPr>
            <a:r>
              <a:rPr dirty="0"/>
              <a:t>Alberto Santos </a:t>
            </a:r>
            <a:r>
              <a:rPr dirty="0" err="1"/>
              <a:t>Delgardo</a:t>
            </a:r>
            <a:r>
              <a:rPr dirty="0"/>
              <a:t> (</a:t>
            </a:r>
            <a:r>
              <a:rPr dirty="0" err="1"/>
              <a:t>HeaDS</a:t>
            </a:r>
            <a:r>
              <a:rPr dirty="0"/>
              <a:t>)</a:t>
            </a:r>
          </a:p>
          <a:p>
            <a:pPr marL="514350" indent="-514350">
              <a:buFontTx/>
              <a:buAutoNum type="arabicPeriod"/>
              <a:defRPr sz="1500"/>
            </a:pPr>
            <a:r>
              <a:rPr dirty="0" err="1"/>
              <a:t>Dhouha</a:t>
            </a:r>
            <a:r>
              <a:rPr dirty="0"/>
              <a:t> </a:t>
            </a:r>
            <a:r>
              <a:rPr dirty="0" err="1"/>
              <a:t>Grissa</a:t>
            </a:r>
            <a:r>
              <a:rPr dirty="0"/>
              <a:t> (NNF CPR)</a:t>
            </a:r>
          </a:p>
          <a:p>
            <a:pPr marL="514350" indent="-514350">
              <a:buFontTx/>
              <a:buAutoNum type="arabicPeriod"/>
              <a:defRPr sz="1500"/>
            </a:pPr>
            <a:r>
              <a:rPr dirty="0"/>
              <a:t>Grzegorz Jerzy </a:t>
            </a:r>
            <a:r>
              <a:rPr dirty="0" err="1"/>
              <a:t>Maciag</a:t>
            </a:r>
            <a:r>
              <a:rPr dirty="0"/>
              <a:t> (BRIC)</a:t>
            </a:r>
          </a:p>
          <a:p>
            <a:pPr marL="514350" indent="-514350">
              <a:buFontTx/>
              <a:buAutoNum type="arabicPeriod"/>
              <a:defRPr sz="1500"/>
            </a:pPr>
            <a:r>
              <a:rPr dirty="0"/>
              <a:t>Katerina </a:t>
            </a:r>
            <a:r>
              <a:rPr dirty="0" err="1"/>
              <a:t>Nastou</a:t>
            </a:r>
            <a:r>
              <a:rPr dirty="0"/>
              <a:t> (NNF CPR)</a:t>
            </a:r>
          </a:p>
          <a:p>
            <a:pPr marL="514350" indent="-514350">
              <a:buFontTx/>
              <a:buAutoNum type="arabicPeriod"/>
              <a:defRPr sz="1500"/>
            </a:pPr>
            <a:r>
              <a:rPr dirty="0" err="1"/>
              <a:t>Kübra</a:t>
            </a:r>
            <a:r>
              <a:rPr dirty="0"/>
              <a:t> </a:t>
            </a:r>
            <a:r>
              <a:rPr dirty="0" err="1"/>
              <a:t>Altinel</a:t>
            </a:r>
            <a:r>
              <a:rPr dirty="0"/>
              <a:t> (BRIC)</a:t>
            </a:r>
          </a:p>
          <a:p>
            <a:pPr marL="514350" indent="-514350">
              <a:buFontTx/>
              <a:buAutoNum type="arabicPeriod"/>
              <a:defRPr sz="1500"/>
            </a:pPr>
            <a:r>
              <a:rPr lang="en-GB" dirty="0" err="1"/>
              <a:t>Annelaura</a:t>
            </a:r>
            <a:r>
              <a:rPr lang="en-DK" dirty="0"/>
              <a:t> </a:t>
            </a:r>
            <a:r>
              <a:rPr lang="en-GB" dirty="0"/>
              <a:t>Bach</a:t>
            </a:r>
            <a:r>
              <a:rPr lang="en-DK" dirty="0"/>
              <a:t> </a:t>
            </a:r>
            <a:r>
              <a:rPr lang="en-GB" dirty="0"/>
              <a:t>Nielsen</a:t>
            </a:r>
            <a:r>
              <a:rPr dirty="0"/>
              <a:t> (</a:t>
            </a:r>
            <a:r>
              <a:rPr lang="da-DK" dirty="0"/>
              <a:t>NNF CPR</a:t>
            </a:r>
            <a:r>
              <a:rPr dirty="0"/>
              <a:t>)</a:t>
            </a:r>
          </a:p>
          <a:p>
            <a:pPr marL="514350" indent="-514350">
              <a:buFontTx/>
              <a:buAutoNum type="arabicPeriod"/>
              <a:defRPr sz="1500"/>
            </a:pPr>
            <a:r>
              <a:rPr dirty="0"/>
              <a:t>Marta Matos (GENOME Center)</a:t>
            </a:r>
          </a:p>
          <a:p>
            <a:pPr marL="514350" indent="-514350">
              <a:buFontTx/>
              <a:buAutoNum type="arabicPeriod"/>
              <a:defRPr sz="1500"/>
            </a:pPr>
            <a:r>
              <a:rPr dirty="0"/>
              <a:t>Nicholas Luke Cowie (DTU)</a:t>
            </a:r>
          </a:p>
        </p:txBody>
      </p:sp>
      <p:grpSp>
        <p:nvGrpSpPr>
          <p:cNvPr id="168" name="Group"/>
          <p:cNvGrpSpPr/>
          <p:nvPr/>
        </p:nvGrpSpPr>
        <p:grpSpPr>
          <a:xfrm>
            <a:off x="5369530" y="372681"/>
            <a:ext cx="3281570" cy="3281570"/>
            <a:chOff x="0" y="0"/>
            <a:chExt cx="3281569" cy="3281569"/>
          </a:xfrm>
        </p:grpSpPr>
        <p:sp>
          <p:nvSpPr>
            <p:cNvPr id="166" name="Oval 84"/>
            <p:cNvSpPr/>
            <p:nvPr/>
          </p:nvSpPr>
          <p:spPr>
            <a:xfrm>
              <a:off x="0" y="0"/>
              <a:ext cx="3281570" cy="3281570"/>
            </a:xfrm>
            <a:prstGeom prst="ellipse">
              <a:avLst/>
            </a:pr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Freeform: Shape 88"/>
            <p:cNvSpPr/>
            <p:nvPr/>
          </p:nvSpPr>
          <p:spPr>
            <a:xfrm>
              <a:off x="175798" y="175798"/>
              <a:ext cx="2929973" cy="2929973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71" name="Group"/>
          <p:cNvGrpSpPr/>
          <p:nvPr/>
        </p:nvGrpSpPr>
        <p:grpSpPr>
          <a:xfrm>
            <a:off x="8528126" y="14876"/>
            <a:ext cx="3756131" cy="3174058"/>
            <a:chOff x="0" y="0"/>
            <a:chExt cx="3756130" cy="3174057"/>
          </a:xfrm>
        </p:grpSpPr>
        <p:sp>
          <p:nvSpPr>
            <p:cNvPr id="169" name="Freeform: Shape 86"/>
            <p:cNvSpPr/>
            <p:nvPr/>
          </p:nvSpPr>
          <p:spPr>
            <a:xfrm>
              <a:off x="0" y="0"/>
              <a:ext cx="3756130" cy="3174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" y="0"/>
                  </a:moveTo>
                  <a:lnTo>
                    <a:pt x="21600" y="0"/>
                  </a:lnTo>
                  <a:lnTo>
                    <a:pt x="21600" y="17197"/>
                  </a:lnTo>
                  <a:lnTo>
                    <a:pt x="21585" y="17218"/>
                  </a:lnTo>
                  <a:cubicBezTo>
                    <a:pt x="19296" y="19925"/>
                    <a:pt x="16135" y="21600"/>
                    <a:pt x="12644" y="21600"/>
                  </a:cubicBezTo>
                  <a:cubicBezTo>
                    <a:pt x="5661" y="21600"/>
                    <a:pt x="0" y="14901"/>
                    <a:pt x="0" y="6637"/>
                  </a:cubicBezTo>
                  <a:cubicBezTo>
                    <a:pt x="0" y="4571"/>
                    <a:pt x="354" y="2603"/>
                    <a:pt x="994" y="813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" name="Freeform: Shape 90"/>
            <p:cNvSpPr/>
            <p:nvPr/>
          </p:nvSpPr>
          <p:spPr>
            <a:xfrm>
              <a:off x="150806" y="1"/>
              <a:ext cx="3605325" cy="3023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8" y="0"/>
                  </a:moveTo>
                  <a:lnTo>
                    <a:pt x="21600" y="0"/>
                  </a:lnTo>
                  <a:lnTo>
                    <a:pt x="21600" y="16455"/>
                  </a:lnTo>
                  <a:lnTo>
                    <a:pt x="20945" y="17315"/>
                  </a:lnTo>
                  <a:cubicBezTo>
                    <a:pt x="18725" y="19962"/>
                    <a:pt x="15657" y="21600"/>
                    <a:pt x="12269" y="21600"/>
                  </a:cubicBezTo>
                  <a:cubicBezTo>
                    <a:pt x="5493" y="21600"/>
                    <a:pt x="0" y="15049"/>
                    <a:pt x="0" y="6968"/>
                  </a:cubicBezTo>
                  <a:cubicBezTo>
                    <a:pt x="0" y="4948"/>
                    <a:pt x="343" y="3024"/>
                    <a:pt x="964" y="127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72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015" y="-361859"/>
            <a:ext cx="2956395" cy="2956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036" y="993187"/>
            <a:ext cx="2040558" cy="20405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6" name="Group"/>
          <p:cNvGrpSpPr/>
          <p:nvPr/>
        </p:nvGrpSpPr>
        <p:grpSpPr>
          <a:xfrm>
            <a:off x="9101704" y="4212688"/>
            <a:ext cx="3072385" cy="2659554"/>
            <a:chOff x="0" y="0"/>
            <a:chExt cx="3072383" cy="2659552"/>
          </a:xfrm>
        </p:grpSpPr>
        <p:sp>
          <p:nvSpPr>
            <p:cNvPr id="174" name="Freeform: Shape 92"/>
            <p:cNvSpPr/>
            <p:nvPr/>
          </p:nvSpPr>
          <p:spPr>
            <a:xfrm>
              <a:off x="0" y="0"/>
              <a:ext cx="3072384" cy="2659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51" y="0"/>
                  </a:moveTo>
                  <a:cubicBezTo>
                    <a:pt x="16080" y="0"/>
                    <a:pt x="18950" y="1282"/>
                    <a:pt x="21189" y="3416"/>
                  </a:cubicBezTo>
                  <a:lnTo>
                    <a:pt x="21600" y="3848"/>
                  </a:lnTo>
                  <a:lnTo>
                    <a:pt x="21600" y="21600"/>
                  </a:lnTo>
                  <a:lnTo>
                    <a:pt x="1358" y="21600"/>
                  </a:lnTo>
                  <a:lnTo>
                    <a:pt x="1018" y="20784"/>
                  </a:lnTo>
                  <a:cubicBezTo>
                    <a:pt x="362" y="18995"/>
                    <a:pt x="0" y="17027"/>
                    <a:pt x="0" y="14961"/>
                  </a:cubicBezTo>
                  <a:cubicBezTo>
                    <a:pt x="0" y="6698"/>
                    <a:pt x="5798" y="0"/>
                    <a:pt x="12951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" name="Freeform: Shape 94"/>
            <p:cNvSpPr/>
            <p:nvPr/>
          </p:nvSpPr>
          <p:spPr>
            <a:xfrm>
              <a:off x="148144" y="151521"/>
              <a:ext cx="2924240" cy="2508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88" y="0"/>
                  </a:moveTo>
                  <a:cubicBezTo>
                    <a:pt x="15936" y="0"/>
                    <a:pt x="19058" y="1630"/>
                    <a:pt x="21318" y="4264"/>
                  </a:cubicBezTo>
                  <a:lnTo>
                    <a:pt x="21600" y="4627"/>
                  </a:lnTo>
                  <a:lnTo>
                    <a:pt x="21600" y="21600"/>
                  </a:lnTo>
                  <a:lnTo>
                    <a:pt x="1559" y="21600"/>
                  </a:lnTo>
                  <a:lnTo>
                    <a:pt x="1507" y="21500"/>
                  </a:lnTo>
                  <a:cubicBezTo>
                    <a:pt x="546" y="19437"/>
                    <a:pt x="0" y="17073"/>
                    <a:pt x="0" y="14560"/>
                  </a:cubicBezTo>
                  <a:cubicBezTo>
                    <a:pt x="0" y="6519"/>
                    <a:pt x="5591" y="0"/>
                    <a:pt x="1248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177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8286" y="4902025"/>
            <a:ext cx="1908216" cy="1877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reeform: Shape 24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Freeform: Shape 26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Title 1"/>
          <p:cNvSpPr txBox="1">
            <a:spLocks noGrp="1"/>
          </p:cNvSpPr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Practical Things about the Course</a:t>
            </a:r>
          </a:p>
        </p:txBody>
      </p:sp>
      <p:grpSp>
        <p:nvGrpSpPr>
          <p:cNvPr id="192" name="Content Placeholder 2"/>
          <p:cNvGrpSpPr/>
          <p:nvPr/>
        </p:nvGrpSpPr>
        <p:grpSpPr>
          <a:xfrm>
            <a:off x="6143707" y="1138303"/>
            <a:ext cx="5337976" cy="5015024"/>
            <a:chOff x="0" y="0"/>
            <a:chExt cx="5337974" cy="5015022"/>
          </a:xfrm>
        </p:grpSpPr>
        <p:sp>
          <p:nvSpPr>
            <p:cNvPr id="182" name="Line"/>
            <p:cNvSpPr/>
            <p:nvPr/>
          </p:nvSpPr>
          <p:spPr>
            <a:xfrm>
              <a:off x="0" y="0"/>
              <a:ext cx="5337975" cy="0"/>
            </a:xfrm>
            <a:prstGeom prst="line">
              <a:avLst/>
            </a:prstGeom>
            <a:solidFill>
              <a:schemeClr val="accent2"/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" name="Program"/>
            <p:cNvSpPr txBox="1"/>
            <p:nvPr/>
          </p:nvSpPr>
          <p:spPr>
            <a:xfrm>
              <a:off x="0" y="0"/>
              <a:ext cx="5337975" cy="950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79070" tIns="179070" rIns="179070" bIns="179070" numCol="1" anchor="t">
              <a:spAutoFit/>
            </a:bodyPr>
            <a:lstStyle>
              <a:lvl1pPr defTabSz="2089150">
                <a:lnSpc>
                  <a:spcPct val="90000"/>
                </a:lnSpc>
                <a:spcBef>
                  <a:spcPts val="1900"/>
                </a:spcBef>
                <a:defRPr sz="4700"/>
              </a:lvl1pPr>
            </a:lstStyle>
            <a:p>
              <a:r>
                <a:t>Program</a:t>
              </a:r>
            </a:p>
          </p:txBody>
        </p:sp>
        <p:sp>
          <p:nvSpPr>
            <p:cNvPr id="184" name="Line"/>
            <p:cNvSpPr/>
            <p:nvPr/>
          </p:nvSpPr>
          <p:spPr>
            <a:xfrm>
              <a:off x="0" y="1016180"/>
              <a:ext cx="5337975" cy="1"/>
            </a:xfrm>
            <a:prstGeom prst="line">
              <a:avLst/>
            </a:prstGeom>
            <a:solidFill>
              <a:srgbClr val="D87A51"/>
            </a:solidFill>
            <a:ln w="12700" cap="flat">
              <a:solidFill>
                <a:srgbClr val="D87A5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" name="Coffee and Q&amp;A"/>
            <p:cNvSpPr txBox="1"/>
            <p:nvPr/>
          </p:nvSpPr>
          <p:spPr>
            <a:xfrm>
              <a:off x="0" y="1016180"/>
              <a:ext cx="5337975" cy="950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79070" tIns="179070" rIns="179070" bIns="179070" numCol="1" anchor="t">
              <a:spAutoFit/>
            </a:bodyPr>
            <a:lstStyle>
              <a:lvl1pPr defTabSz="2089150">
                <a:lnSpc>
                  <a:spcPct val="90000"/>
                </a:lnSpc>
                <a:spcBef>
                  <a:spcPts val="1900"/>
                </a:spcBef>
                <a:defRPr sz="4700"/>
              </a:lvl1pPr>
            </a:lstStyle>
            <a:p>
              <a:r>
                <a:t>Coffee and Q&amp;A</a:t>
              </a:r>
            </a:p>
          </p:txBody>
        </p:sp>
        <p:sp>
          <p:nvSpPr>
            <p:cNvPr id="186" name="Line"/>
            <p:cNvSpPr/>
            <p:nvPr/>
          </p:nvSpPr>
          <p:spPr>
            <a:xfrm>
              <a:off x="0" y="2032360"/>
              <a:ext cx="5337975" cy="1"/>
            </a:xfrm>
            <a:prstGeom prst="line">
              <a:avLst/>
            </a:prstGeom>
            <a:solidFill>
              <a:srgbClr val="C48170"/>
            </a:solidFill>
            <a:ln w="12700" cap="flat">
              <a:solidFill>
                <a:srgbClr val="C4817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" name="Teams"/>
            <p:cNvSpPr txBox="1"/>
            <p:nvPr/>
          </p:nvSpPr>
          <p:spPr>
            <a:xfrm>
              <a:off x="0" y="2032360"/>
              <a:ext cx="5337975" cy="950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79070" tIns="179070" rIns="179070" bIns="179070" numCol="1" anchor="t">
              <a:spAutoFit/>
            </a:bodyPr>
            <a:lstStyle>
              <a:lvl1pPr defTabSz="2089150">
                <a:lnSpc>
                  <a:spcPct val="90000"/>
                </a:lnSpc>
                <a:spcBef>
                  <a:spcPts val="1900"/>
                </a:spcBef>
                <a:defRPr sz="4700"/>
              </a:lvl1pPr>
            </a:lstStyle>
            <a:p>
              <a:r>
                <a:t>Teams</a:t>
              </a:r>
            </a:p>
          </p:txBody>
        </p:sp>
        <p:sp>
          <p:nvSpPr>
            <p:cNvPr id="188" name="Line"/>
            <p:cNvSpPr/>
            <p:nvPr/>
          </p:nvSpPr>
          <p:spPr>
            <a:xfrm>
              <a:off x="0" y="3048540"/>
              <a:ext cx="5337975" cy="1"/>
            </a:xfrm>
            <a:prstGeom prst="line">
              <a:avLst/>
            </a:prstGeom>
            <a:solidFill>
              <a:srgbClr val="B4908B"/>
            </a:solidFill>
            <a:ln w="12700" cap="flat">
              <a:solidFill>
                <a:srgbClr val="B4908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9" name="Breakout rooms"/>
            <p:cNvSpPr txBox="1"/>
            <p:nvPr/>
          </p:nvSpPr>
          <p:spPr>
            <a:xfrm>
              <a:off x="0" y="3048540"/>
              <a:ext cx="5337975" cy="950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79070" tIns="179070" rIns="179070" bIns="179070" numCol="1" anchor="t">
              <a:spAutoFit/>
            </a:bodyPr>
            <a:lstStyle>
              <a:lvl1pPr defTabSz="2089150">
                <a:lnSpc>
                  <a:spcPct val="90000"/>
                </a:lnSpc>
                <a:spcBef>
                  <a:spcPts val="1900"/>
                </a:spcBef>
                <a:defRPr sz="4700"/>
              </a:lvl1pPr>
            </a:lstStyle>
            <a:p>
              <a:r>
                <a:rPr dirty="0"/>
                <a:t>Breakout rooms</a:t>
              </a:r>
            </a:p>
          </p:txBody>
        </p:sp>
        <p:sp>
          <p:nvSpPr>
            <p:cNvPr id="190" name="Line"/>
            <p:cNvSpPr/>
            <p:nvPr/>
          </p:nvSpPr>
          <p:spPr>
            <a:xfrm>
              <a:off x="0" y="4064719"/>
              <a:ext cx="5337975" cy="1"/>
            </a:xfrm>
            <a:prstGeom prst="line">
              <a:avLst/>
            </a:prstGeom>
            <a:solidFill>
              <a:schemeClr val="accent3"/>
            </a:solidFill>
            <a:ln w="1270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" name="Datathon"/>
            <p:cNvSpPr txBox="1"/>
            <p:nvPr/>
          </p:nvSpPr>
          <p:spPr>
            <a:xfrm>
              <a:off x="0" y="4064719"/>
              <a:ext cx="5337975" cy="9503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79070" tIns="179070" rIns="179070" bIns="179070" numCol="1" anchor="t">
              <a:spAutoFit/>
            </a:bodyPr>
            <a:lstStyle>
              <a:lvl1pPr defTabSz="2089150">
                <a:lnSpc>
                  <a:spcPct val="90000"/>
                </a:lnSpc>
                <a:spcBef>
                  <a:spcPts val="1900"/>
                </a:spcBef>
                <a:defRPr sz="4700"/>
              </a:lvl1pPr>
            </a:lstStyle>
            <a:p>
              <a:r>
                <a:t>Datathon</a:t>
              </a: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27"/>
          <p:cNvSpPr/>
          <p:nvPr/>
        </p:nvSpPr>
        <p:spPr>
          <a:xfrm>
            <a:off x="-1" y="0"/>
            <a:ext cx="12192003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5" name="Freeform: Shape 29"/>
          <p:cNvSpPr/>
          <p:nvPr/>
        </p:nvSpPr>
        <p:spPr>
          <a:xfrm flipV="1">
            <a:off x="0" y="-478"/>
            <a:ext cx="6754318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144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6" name="Freeform: Shape 31"/>
          <p:cNvSpPr/>
          <p:nvPr/>
        </p:nvSpPr>
        <p:spPr>
          <a:xfrm flipV="1">
            <a:off x="1" y="-478"/>
            <a:ext cx="5953780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076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7" name="Title 1"/>
          <p:cNvSpPr txBox="1">
            <a:spLocks noGrp="1"/>
          </p:cNvSpPr>
          <p:nvPr>
            <p:ph type="title"/>
          </p:nvPr>
        </p:nvSpPr>
        <p:spPr>
          <a:xfrm>
            <a:off x="410666" y="1901247"/>
            <a:ext cx="3877057" cy="2249425"/>
          </a:xfrm>
          <a:prstGeom prst="rect">
            <a:avLst/>
          </a:prstGeom>
        </p:spPr>
        <p:txBody>
          <a:bodyPr anchor="b"/>
          <a:lstStyle/>
          <a:p>
            <a:pPr>
              <a:defRPr sz="3800"/>
            </a:pPr>
            <a:r>
              <a:t>Practical Things about the Course</a:t>
            </a:r>
            <a:br/>
            <a:br/>
            <a:r>
              <a:t>-- Program --</a:t>
            </a:r>
          </a:p>
        </p:txBody>
      </p:sp>
      <p:graphicFrame>
        <p:nvGraphicFramePr>
          <p:cNvPr id="198" name="Table 3"/>
          <p:cNvGraphicFramePr/>
          <p:nvPr>
            <p:extLst>
              <p:ext uri="{D42A27DB-BD31-4B8C-83A1-F6EECF244321}">
                <p14:modId xmlns:p14="http://schemas.microsoft.com/office/powerpoint/2010/main" val="363101387"/>
              </p:ext>
            </p:extLst>
          </p:nvPr>
        </p:nvGraphicFramePr>
        <p:xfrm>
          <a:off x="5819495" y="2587592"/>
          <a:ext cx="6032560" cy="3933472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14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99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600">
                <a:tc>
                  <a:txBody>
                    <a:bodyPr/>
                    <a:lstStyle/>
                    <a:p>
                      <a:pPr algn="ctr"/>
                      <a:endParaRPr/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Wednesday</a:t>
                      </a:r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Thursday</a:t>
                      </a:r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Friday</a:t>
                      </a:r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9:00-09:45</a:t>
                      </a:r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endParaRPr sz="1200" dirty="0"/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Conditions</a:t>
                      </a:r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Visualization I</a:t>
                      </a:r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464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9:45-10:00</a:t>
                      </a:r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Coffee break</a:t>
                      </a:r>
                    </a:p>
                  </a:txBody>
                  <a:tcPr marL="41564" marR="41564" marT="41564" marB="41564" anchor="ctr" horzOverflow="overflow">
                    <a:solidFill>
                      <a:srgbClr val="E8EB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10:00-11:00</a:t>
                      </a:r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lang="da-DK" sz="1200" dirty="0" err="1"/>
                        <a:t>Introduction</a:t>
                      </a:r>
                      <a:r>
                        <a:rPr lang="da-DK" sz="1200" dirty="0"/>
                        <a:t> &amp; </a:t>
                      </a:r>
                      <a:r>
                        <a:rPr sz="1200" dirty="0"/>
                        <a:t>Tools</a:t>
                      </a:r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Loops</a:t>
                      </a:r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Visualization II</a:t>
                      </a:r>
                    </a:p>
                  </a:txBody>
                  <a:tcPr marL="41564" marR="41564" marT="41564" marB="41564" anchor="ctr" horzOverflow="overflow"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786"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11:00-12:00</a:t>
                      </a:r>
                    </a:p>
                  </a:txBody>
                  <a:tcPr marL="41564" marR="41564" marT="41564" marB="41564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Variables and data types</a:t>
                      </a:r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Functions</a:t>
                      </a:r>
                    </a:p>
                  </a:txBody>
                  <a:tcPr marL="41564" marR="41564" marT="41564" marB="41564" anchor="ctr" horzOverflow="overflow">
                    <a:solidFill>
                      <a:srgbClr val="E8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558">
                <a:tc v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/>
                        <a:t>Numbers and operators</a:t>
                      </a:r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12:00-13:00</a:t>
                      </a:r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Lunch break</a:t>
                      </a:r>
                    </a:p>
                  </a:txBody>
                  <a:tcPr marL="41564" marR="41564" marT="41564" marB="41564" anchor="ctr" horzOverflow="overflow">
                    <a:solidFill>
                      <a:srgbClr val="E8EB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13:00-14:00</a:t>
                      </a:r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 Importing data</a:t>
                      </a:r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Numpy</a:t>
                      </a:r>
                    </a:p>
                  </a:txBody>
                  <a:tcPr marL="41564" marR="41564" marT="41564" marB="41564" anchor="ctr" horzOverflow="overflow">
                    <a:solidFill>
                      <a:srgbClr val="E8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Datathon</a:t>
                      </a:r>
                    </a:p>
                  </a:txBody>
                  <a:tcPr marL="41564" marR="41564" marT="41564" marB="41564" anchor="ctr" horzOverflow="overflow"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14:00-14:45</a:t>
                      </a:r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Data structures</a:t>
                      </a:r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14:45-15:15</a:t>
                      </a:r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Coffee break</a:t>
                      </a:r>
                    </a:p>
                  </a:txBody>
                  <a:tcPr marL="41564" marR="41564" marT="41564" marB="41564" anchor="ctr" horzOverflow="overflow">
                    <a:solidFill>
                      <a:srgbClr val="E8EB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15:15-15:45</a:t>
                      </a:r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Data structures</a:t>
                      </a:r>
                    </a:p>
                  </a:txBody>
                  <a:tcPr marL="41564" marR="41564" marT="41564" marB="41564" anchor="ctr" horzOverflow="overflow">
                    <a:solidFill>
                      <a:srgbClr val="E8EBF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Pandas</a:t>
                      </a:r>
                    </a:p>
                  </a:txBody>
                  <a:tcPr marL="41564" marR="41564" marT="41564" marB="41564" anchor="ctr" horzOverflow="overflow"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Datathon</a:t>
                      </a:r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1883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/>
                        <a:t>15:45-16:30</a:t>
                      </a:r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200" dirty="0"/>
                        <a:t>Presentations</a:t>
                      </a:r>
                    </a:p>
                  </a:txBody>
                  <a:tcPr marL="4732" marR="4732" marT="4732" marB="4732" anchor="ctr" horzOverflow="overflow"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reeform: Shape 44"/>
          <p:cNvSpPr/>
          <p:nvPr/>
        </p:nvSpPr>
        <p:spPr>
          <a:xfrm flipV="1">
            <a:off x="-4" y="-478"/>
            <a:ext cx="6378164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1" name="Freeform: Shape 46"/>
          <p:cNvSpPr/>
          <p:nvPr/>
        </p:nvSpPr>
        <p:spPr>
          <a:xfrm flipV="1">
            <a:off x="-3" y="-478"/>
            <a:ext cx="5972343" cy="6858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1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2" name="Title 1"/>
          <p:cNvSpPr txBox="1">
            <a:spLocks noGrp="1"/>
          </p:cNvSpPr>
          <p:nvPr>
            <p:ph type="title"/>
          </p:nvPr>
        </p:nvSpPr>
        <p:spPr>
          <a:xfrm>
            <a:off x="838198" y="442761"/>
            <a:ext cx="3276603" cy="329435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Practical Things about the Course</a:t>
            </a:r>
            <a:br/>
            <a:br/>
            <a:r>
              <a:t>-- Teams --</a:t>
            </a:r>
          </a:p>
        </p:txBody>
      </p:sp>
      <p:grpSp>
        <p:nvGrpSpPr>
          <p:cNvPr id="213" name="Content Placeholder 2"/>
          <p:cNvGrpSpPr/>
          <p:nvPr/>
        </p:nvGrpSpPr>
        <p:grpSpPr>
          <a:xfrm>
            <a:off x="5087063" y="2611936"/>
            <a:ext cx="7043844" cy="2367901"/>
            <a:chOff x="0" y="0"/>
            <a:chExt cx="7043842" cy="2367899"/>
          </a:xfrm>
        </p:grpSpPr>
        <p:sp>
          <p:nvSpPr>
            <p:cNvPr id="203" name="Rectangle"/>
            <p:cNvSpPr/>
            <p:nvPr/>
          </p:nvSpPr>
          <p:spPr>
            <a:xfrm>
              <a:off x="0" y="295200"/>
              <a:ext cx="7043843" cy="5040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12700" cap="flat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800"/>
              </a:pPr>
              <a:endParaRPr/>
            </a:p>
          </p:txBody>
        </p:sp>
        <p:grpSp>
          <p:nvGrpSpPr>
            <p:cNvPr id="206" name="Group"/>
            <p:cNvGrpSpPr/>
            <p:nvPr/>
          </p:nvGrpSpPr>
          <p:grpSpPr>
            <a:xfrm>
              <a:off x="352192" y="0"/>
              <a:ext cx="4930690" cy="590401"/>
              <a:chOff x="0" y="0"/>
              <a:chExt cx="4930688" cy="590400"/>
            </a:xfrm>
          </p:grpSpPr>
          <p:sp>
            <p:nvSpPr>
              <p:cNvPr id="204" name="Rounded Rectangle"/>
              <p:cNvSpPr/>
              <p:nvPr/>
            </p:nvSpPr>
            <p:spPr>
              <a:xfrm>
                <a:off x="0" y="0"/>
                <a:ext cx="4930689" cy="590401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1100"/>
                  </a:spcBef>
                  <a:defRPr sz="2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5" name="52 participants divided into 8 fixed teams"/>
              <p:cNvSpPr txBox="1"/>
              <p:nvPr/>
            </p:nvSpPr>
            <p:spPr>
              <a:xfrm>
                <a:off x="215188" y="170829"/>
                <a:ext cx="4500312" cy="2487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800"/>
                  </a:spcBef>
                  <a:defRPr sz="2000" b="1">
                    <a:solidFill>
                      <a:srgbClr val="FFFFFF"/>
                    </a:solidFill>
                  </a:defRPr>
                </a:pPr>
                <a:r>
                  <a:t>52 participants </a:t>
                </a:r>
                <a:r>
                  <a:rPr b="0"/>
                  <a:t>divided into </a:t>
                </a:r>
                <a:r>
                  <a:t>8 fixed teams</a:t>
                </a:r>
              </a:p>
            </p:txBody>
          </p:sp>
        </p:grpSp>
        <p:grpSp>
          <p:nvGrpSpPr>
            <p:cNvPr id="209" name="Group"/>
            <p:cNvGrpSpPr/>
            <p:nvPr/>
          </p:nvGrpSpPr>
          <p:grpSpPr>
            <a:xfrm>
              <a:off x="0" y="1202399"/>
              <a:ext cx="7043843" cy="1165501"/>
              <a:chOff x="0" y="0"/>
              <a:chExt cx="7043842" cy="1165499"/>
            </a:xfrm>
          </p:grpSpPr>
          <p:sp>
            <p:nvSpPr>
              <p:cNvPr id="207" name="Rectangle"/>
              <p:cNvSpPr/>
              <p:nvPr/>
            </p:nvSpPr>
            <p:spPr>
              <a:xfrm>
                <a:off x="-1" y="0"/>
                <a:ext cx="7043844" cy="1165500"/>
              </a:xfrm>
              <a:prstGeom prst="rect">
                <a:avLst/>
              </a:prstGeom>
              <a:solidFill>
                <a:srgbClr val="FFFFFF">
                  <a:alpha val="90000"/>
                </a:srgbClr>
              </a:solidFill>
              <a:ln w="12700" cap="flat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400"/>
                  </a:spcBef>
                  <a:defRPr sz="2400"/>
                </a:pPr>
                <a:endParaRPr/>
              </a:p>
            </p:txBody>
          </p:sp>
          <p:sp>
            <p:nvSpPr>
              <p:cNvPr id="208" name="Individual: exercises…"/>
              <p:cNvSpPr txBox="1"/>
              <p:nvPr/>
            </p:nvSpPr>
            <p:spPr>
              <a:xfrm>
                <a:off x="404439" y="274319"/>
                <a:ext cx="6234964" cy="8588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42239" tIns="142239" rIns="142239" bIns="142239" numCol="1" anchor="t">
                <a:spAutoFit/>
              </a:bodyPr>
              <a:lstStyle/>
              <a:p>
                <a:pPr marL="228600" lvl="1" indent="-228600" defTabSz="88900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sz="2000" b="1"/>
                </a:pPr>
                <a:r>
                  <a:t>Individual</a:t>
                </a:r>
                <a:r>
                  <a:rPr b="0"/>
                  <a:t>: exercises</a:t>
                </a:r>
                <a:endParaRPr sz="2400"/>
              </a:p>
              <a:p>
                <a:pPr marL="228600" lvl="1" indent="-228600" defTabSz="889000">
                  <a:lnSpc>
                    <a:spcPct val="90000"/>
                  </a:lnSpc>
                  <a:spcBef>
                    <a:spcPts val="300"/>
                  </a:spcBef>
                  <a:buSzPct val="100000"/>
                  <a:buFont typeface="Arial"/>
                  <a:buChar char="•"/>
                  <a:defRPr sz="2000" b="1"/>
                </a:pPr>
                <a:r>
                  <a:t>Teamwork:</a:t>
                </a:r>
                <a:r>
                  <a:rPr b="0"/>
                  <a:t> discussions, practice and the Datathon</a:t>
                </a:r>
              </a:p>
            </p:txBody>
          </p:sp>
        </p:grpSp>
        <p:grpSp>
          <p:nvGrpSpPr>
            <p:cNvPr id="212" name="Group"/>
            <p:cNvGrpSpPr/>
            <p:nvPr/>
          </p:nvGrpSpPr>
          <p:grpSpPr>
            <a:xfrm>
              <a:off x="352192" y="907200"/>
              <a:ext cx="4930690" cy="590401"/>
              <a:chOff x="0" y="0"/>
              <a:chExt cx="4930688" cy="590400"/>
            </a:xfrm>
          </p:grpSpPr>
          <p:sp>
            <p:nvSpPr>
              <p:cNvPr id="210" name="Rounded Rectangle"/>
              <p:cNvSpPr/>
              <p:nvPr/>
            </p:nvSpPr>
            <p:spPr>
              <a:xfrm>
                <a:off x="0" y="0"/>
                <a:ext cx="4930689" cy="590401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 w="12700" cap="flat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1" name="2 working modes:"/>
              <p:cNvSpPr txBox="1"/>
              <p:nvPr/>
            </p:nvSpPr>
            <p:spPr>
              <a:xfrm>
                <a:off x="215188" y="170829"/>
                <a:ext cx="4500312" cy="2487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800"/>
                  </a:spcBef>
                  <a:defRPr sz="2000" b="1">
                    <a:solidFill>
                      <a:srgbClr val="FFFFFF"/>
                    </a:solidFill>
                  </a:defRPr>
                </a:pPr>
                <a:r>
                  <a:t>2</a:t>
                </a:r>
                <a:r>
                  <a:rPr b="0"/>
                  <a:t> working </a:t>
                </a:r>
                <a:r>
                  <a:t>modes</a:t>
                </a:r>
                <a:r>
                  <a:rPr b="0"/>
                  <a:t>: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16"/>
          <p:cNvSpPr/>
          <p:nvPr/>
        </p:nvSpPr>
        <p:spPr>
          <a:xfrm>
            <a:off x="1524" y="0"/>
            <a:ext cx="1219047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Freeform: Shape 18"/>
          <p:cNvSpPr/>
          <p:nvPr/>
        </p:nvSpPr>
        <p:spPr>
          <a:xfrm flipV="1">
            <a:off x="-1" y="0"/>
            <a:ext cx="635635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501" y="0"/>
                </a:lnTo>
                <a:close/>
              </a:path>
            </a:pathLst>
          </a:cu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" name="Freeform: Shape 20"/>
          <p:cNvSpPr/>
          <p:nvPr/>
        </p:nvSpPr>
        <p:spPr>
          <a:xfrm flipV="1">
            <a:off x="-1" y="0"/>
            <a:ext cx="5979593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1928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" name="Title 1"/>
          <p:cNvSpPr txBox="1">
            <a:spLocks noGrp="1"/>
          </p:cNvSpPr>
          <p:nvPr>
            <p:ph type="title"/>
          </p:nvPr>
        </p:nvSpPr>
        <p:spPr>
          <a:xfrm>
            <a:off x="838199" y="704087"/>
            <a:ext cx="3529955" cy="2980945"/>
          </a:xfrm>
          <a:prstGeom prst="rect">
            <a:avLst/>
          </a:prstGeom>
        </p:spPr>
        <p:txBody>
          <a:bodyPr/>
          <a:lstStyle/>
          <a:p>
            <a:pPr>
              <a:defRPr sz="4100">
                <a:solidFill>
                  <a:srgbClr val="FFFFFF"/>
                </a:solidFill>
              </a:defRPr>
            </a:pPr>
            <a:r>
              <a:t>Practical Things about the Course</a:t>
            </a:r>
            <a:br/>
            <a:br/>
            <a:r>
              <a:t>-- </a:t>
            </a:r>
            <a:r>
              <a:rPr dirty="0" err="1"/>
              <a:t>Datathon</a:t>
            </a:r>
            <a:r>
              <a:rPr dirty="0"/>
              <a:t> --</a:t>
            </a:r>
          </a:p>
        </p:txBody>
      </p:sp>
      <p:sp>
        <p:nvSpPr>
          <p:cNvPr id="219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356348" y="470108"/>
            <a:ext cx="5135294" cy="2806134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None/>
              <a:defRPr sz="24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t>A </a:t>
            </a:r>
            <a:r>
              <a:rPr b="1"/>
              <a:t>Datathon</a:t>
            </a:r>
            <a:r>
              <a:t> is a </a:t>
            </a:r>
            <a:r>
              <a:rPr b="1"/>
              <a:t>data-focused competition </a:t>
            </a:r>
            <a:r>
              <a:t>— given a </a:t>
            </a:r>
            <a:r>
              <a:rPr b="1"/>
              <a:t>dataset</a:t>
            </a:r>
            <a:r>
              <a:t> and a limited amount of time, participants are challenged to use their </a:t>
            </a:r>
            <a:r>
              <a:rPr b="1"/>
              <a:t>creativity</a:t>
            </a:r>
            <a:r>
              <a:t> and </a:t>
            </a:r>
            <a:r>
              <a:rPr b="1"/>
              <a:t>data science skills </a:t>
            </a:r>
            <a:r>
              <a:t>to:</a:t>
            </a:r>
          </a:p>
        </p:txBody>
      </p:sp>
      <p:grpSp>
        <p:nvGrpSpPr>
          <p:cNvPr id="222" name="Oval 3"/>
          <p:cNvGrpSpPr/>
          <p:nvPr/>
        </p:nvGrpSpPr>
        <p:grpSpPr>
          <a:xfrm>
            <a:off x="6144345" y="4321362"/>
            <a:ext cx="1546523" cy="896651"/>
            <a:chOff x="0" y="0"/>
            <a:chExt cx="1546521" cy="896650"/>
          </a:xfrm>
        </p:grpSpPr>
        <p:sp>
          <p:nvSpPr>
            <p:cNvPr id="220" name="Oval"/>
            <p:cNvSpPr/>
            <p:nvPr/>
          </p:nvSpPr>
          <p:spPr>
            <a:xfrm>
              <a:off x="0" y="-1"/>
              <a:ext cx="1546522" cy="896652"/>
            </a:xfrm>
            <a:prstGeom prst="ellipse">
              <a:avLst/>
            </a:prstGeom>
            <a:solidFill>
              <a:srgbClr val="F4B1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1" name="Dataset"/>
            <p:cNvSpPr txBox="1"/>
            <p:nvPr/>
          </p:nvSpPr>
          <p:spPr>
            <a:xfrm>
              <a:off x="272202" y="281781"/>
              <a:ext cx="1002117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Dataset</a:t>
              </a:r>
            </a:p>
          </p:txBody>
        </p:sp>
      </p:grpSp>
      <p:grpSp>
        <p:nvGrpSpPr>
          <p:cNvPr id="225" name="Oval 4"/>
          <p:cNvGrpSpPr/>
          <p:nvPr/>
        </p:nvGrpSpPr>
        <p:grpSpPr>
          <a:xfrm>
            <a:off x="8277701" y="3190717"/>
            <a:ext cx="1065831" cy="896651"/>
            <a:chOff x="0" y="0"/>
            <a:chExt cx="1065830" cy="896650"/>
          </a:xfrm>
        </p:grpSpPr>
        <p:sp>
          <p:nvSpPr>
            <p:cNvPr id="223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Build"/>
            <p:cNvSpPr txBox="1"/>
            <p:nvPr/>
          </p:nvSpPr>
          <p:spPr>
            <a:xfrm>
              <a:off x="201806" y="307925"/>
              <a:ext cx="662217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Build</a:t>
              </a:r>
            </a:p>
          </p:txBody>
        </p:sp>
      </p:grpSp>
      <p:grpSp>
        <p:nvGrpSpPr>
          <p:cNvPr id="228" name="Oval 12"/>
          <p:cNvGrpSpPr/>
          <p:nvPr/>
        </p:nvGrpSpPr>
        <p:grpSpPr>
          <a:xfrm>
            <a:off x="8277701" y="5477793"/>
            <a:ext cx="1065831" cy="896651"/>
            <a:chOff x="0" y="0"/>
            <a:chExt cx="1065830" cy="896650"/>
          </a:xfrm>
        </p:grpSpPr>
        <p:sp>
          <p:nvSpPr>
            <p:cNvPr id="226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Explore"/>
            <p:cNvSpPr txBox="1"/>
            <p:nvPr/>
          </p:nvSpPr>
          <p:spPr>
            <a:xfrm>
              <a:off x="201806" y="307925"/>
              <a:ext cx="662217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Explore</a:t>
              </a:r>
            </a:p>
          </p:txBody>
        </p:sp>
      </p:grpSp>
      <p:grpSp>
        <p:nvGrpSpPr>
          <p:cNvPr id="231" name="Oval 13"/>
          <p:cNvGrpSpPr/>
          <p:nvPr/>
        </p:nvGrpSpPr>
        <p:grpSpPr>
          <a:xfrm>
            <a:off x="8277701" y="4321362"/>
            <a:ext cx="1065831" cy="896651"/>
            <a:chOff x="0" y="0"/>
            <a:chExt cx="1065830" cy="896650"/>
          </a:xfrm>
        </p:grpSpPr>
        <p:sp>
          <p:nvSpPr>
            <p:cNvPr id="229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Test"/>
            <p:cNvSpPr txBox="1"/>
            <p:nvPr/>
          </p:nvSpPr>
          <p:spPr>
            <a:xfrm>
              <a:off x="201806" y="307925"/>
              <a:ext cx="662217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Test</a:t>
              </a:r>
            </a:p>
          </p:txBody>
        </p:sp>
      </p:grpSp>
      <p:grpSp>
        <p:nvGrpSpPr>
          <p:cNvPr id="234" name="Oval 14"/>
          <p:cNvGrpSpPr/>
          <p:nvPr/>
        </p:nvGrpSpPr>
        <p:grpSpPr>
          <a:xfrm>
            <a:off x="9945120" y="4321362"/>
            <a:ext cx="1546523" cy="896651"/>
            <a:chOff x="0" y="0"/>
            <a:chExt cx="1546521" cy="896650"/>
          </a:xfrm>
        </p:grpSpPr>
        <p:sp>
          <p:nvSpPr>
            <p:cNvPr id="232" name="Oval"/>
            <p:cNvSpPr/>
            <p:nvPr/>
          </p:nvSpPr>
          <p:spPr>
            <a:xfrm>
              <a:off x="0" y="-1"/>
              <a:ext cx="1546522" cy="896652"/>
            </a:xfrm>
            <a:prstGeom prst="ellipse">
              <a:avLst/>
            </a:prstGeom>
            <a:solidFill>
              <a:srgbClr val="A9D1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3" name="Solutions"/>
            <p:cNvSpPr txBox="1"/>
            <p:nvPr/>
          </p:nvSpPr>
          <p:spPr>
            <a:xfrm>
              <a:off x="272202" y="281781"/>
              <a:ext cx="1002117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Solutions</a:t>
              </a:r>
            </a:p>
          </p:txBody>
        </p:sp>
      </p:grpSp>
      <p:sp>
        <p:nvSpPr>
          <p:cNvPr id="235" name="Isosceles Triangle 5"/>
          <p:cNvSpPr/>
          <p:nvPr/>
        </p:nvSpPr>
        <p:spPr>
          <a:xfrm rot="5400000" flipH="1" flipV="1">
            <a:off x="6477987" y="4492735"/>
            <a:ext cx="2986896" cy="553907"/>
          </a:xfrm>
          <a:prstGeom prst="triangle">
            <a:avLst/>
          </a:prstGeom>
          <a:gradFill>
            <a:gsLst>
              <a:gs pos="0">
                <a:srgbClr val="CFCCCC"/>
              </a:gs>
              <a:gs pos="50000">
                <a:srgbClr val="E0DEDE"/>
              </a:gs>
              <a:gs pos="100000">
                <a:srgbClr val="EFEEE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Isosceles Triangle 17"/>
          <p:cNvSpPr/>
          <p:nvPr/>
        </p:nvSpPr>
        <p:spPr>
          <a:xfrm rot="16200000" flipV="1">
            <a:off x="8170616" y="4492734"/>
            <a:ext cx="2986896" cy="553907"/>
          </a:xfrm>
          <a:prstGeom prst="triangle">
            <a:avLst/>
          </a:prstGeom>
          <a:gradFill>
            <a:gsLst>
              <a:gs pos="0">
                <a:srgbClr val="CFCCCC"/>
              </a:gs>
              <a:gs pos="50000">
                <a:srgbClr val="E0DEDE"/>
              </a:gs>
              <a:gs pos="100000">
                <a:srgbClr val="EFEEEE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11"/>
          <p:cNvSpPr/>
          <p:nvPr/>
        </p:nvSpPr>
        <p:spPr>
          <a:xfrm>
            <a:off x="1524" y="0"/>
            <a:ext cx="12190477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9" name="Freeform: Shape 13"/>
          <p:cNvSpPr/>
          <p:nvPr/>
        </p:nvSpPr>
        <p:spPr>
          <a:xfrm flipV="1">
            <a:off x="-1" y="0"/>
            <a:ext cx="635635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2501" y="0"/>
                </a:lnTo>
                <a:close/>
              </a:path>
            </a:pathLst>
          </a:cu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Freeform: Shape 15"/>
          <p:cNvSpPr/>
          <p:nvPr/>
        </p:nvSpPr>
        <p:spPr>
          <a:xfrm flipV="1">
            <a:off x="-1" y="0"/>
            <a:ext cx="5979593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11928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Title 1"/>
          <p:cNvSpPr txBox="1">
            <a:spLocks noGrp="1"/>
          </p:cNvSpPr>
          <p:nvPr>
            <p:ph type="title"/>
          </p:nvPr>
        </p:nvSpPr>
        <p:spPr>
          <a:xfrm>
            <a:off x="838199" y="704087"/>
            <a:ext cx="3529955" cy="2980945"/>
          </a:xfrm>
          <a:prstGeom prst="rect">
            <a:avLst/>
          </a:prstGeom>
        </p:spPr>
        <p:txBody>
          <a:bodyPr/>
          <a:lstStyle/>
          <a:p>
            <a:pPr>
              <a:defRPr sz="4100">
                <a:solidFill>
                  <a:srgbClr val="FFFFFF"/>
                </a:solidFill>
              </a:defRPr>
            </a:pPr>
            <a:r>
              <a:t>Practical Things about the Course</a:t>
            </a:r>
            <a:br/>
            <a:br/>
            <a:r>
              <a:t>-- Datathon --</a:t>
            </a:r>
          </a:p>
        </p:txBody>
      </p:sp>
      <p:sp>
        <p:nvSpPr>
          <p:cNvPr id="242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356348" y="551683"/>
            <a:ext cx="5135294" cy="2655362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pPr>
            <a:r>
              <a:t>A </a:t>
            </a:r>
            <a:r>
              <a:rPr b="1"/>
              <a:t>Datathon</a:t>
            </a:r>
            <a:r>
              <a:t> is a </a:t>
            </a:r>
            <a:r>
              <a:rPr b="1"/>
              <a:t>data-focused </a:t>
            </a:r>
            <a:r>
              <a:rPr b="1" strike="sngStrike"/>
              <a:t>competition</a:t>
            </a:r>
            <a:r>
              <a:rPr b="1"/>
              <a:t> </a:t>
            </a:r>
            <a:r>
              <a:t>— given a </a:t>
            </a:r>
            <a:r>
              <a:rPr b="1"/>
              <a:t>dataset</a:t>
            </a:r>
            <a:r>
              <a:t> and a limited amount of time, participants are challenged to use their </a:t>
            </a:r>
            <a:r>
              <a:rPr b="1"/>
              <a:t>creativity</a:t>
            </a:r>
            <a:r>
              <a:t> and </a:t>
            </a:r>
            <a:r>
              <a:rPr b="1"/>
              <a:t>data science skills </a:t>
            </a:r>
            <a:r>
              <a:t>to:</a:t>
            </a:r>
          </a:p>
        </p:txBody>
      </p:sp>
      <p:grpSp>
        <p:nvGrpSpPr>
          <p:cNvPr id="245" name="Oval 19"/>
          <p:cNvGrpSpPr/>
          <p:nvPr/>
        </p:nvGrpSpPr>
        <p:grpSpPr>
          <a:xfrm>
            <a:off x="6144345" y="4321362"/>
            <a:ext cx="1546523" cy="896651"/>
            <a:chOff x="0" y="0"/>
            <a:chExt cx="1546521" cy="896650"/>
          </a:xfrm>
        </p:grpSpPr>
        <p:sp>
          <p:nvSpPr>
            <p:cNvPr id="243" name="Oval"/>
            <p:cNvSpPr/>
            <p:nvPr/>
          </p:nvSpPr>
          <p:spPr>
            <a:xfrm>
              <a:off x="0" y="-1"/>
              <a:ext cx="1546522" cy="896652"/>
            </a:xfrm>
            <a:prstGeom prst="ellipse">
              <a:avLst/>
            </a:prstGeom>
            <a:solidFill>
              <a:srgbClr val="F4B18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Dataset"/>
            <p:cNvSpPr txBox="1"/>
            <p:nvPr/>
          </p:nvSpPr>
          <p:spPr>
            <a:xfrm>
              <a:off x="272202" y="281781"/>
              <a:ext cx="1002117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Dataset</a:t>
              </a:r>
            </a:p>
          </p:txBody>
        </p:sp>
      </p:grpSp>
      <p:grpSp>
        <p:nvGrpSpPr>
          <p:cNvPr id="248" name="Oval 21"/>
          <p:cNvGrpSpPr/>
          <p:nvPr/>
        </p:nvGrpSpPr>
        <p:grpSpPr>
          <a:xfrm>
            <a:off x="8277701" y="3190717"/>
            <a:ext cx="1065831" cy="896651"/>
            <a:chOff x="0" y="0"/>
            <a:chExt cx="1065830" cy="896650"/>
          </a:xfrm>
        </p:grpSpPr>
        <p:sp>
          <p:nvSpPr>
            <p:cNvPr id="246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" name="Build"/>
            <p:cNvSpPr txBox="1"/>
            <p:nvPr/>
          </p:nvSpPr>
          <p:spPr>
            <a:xfrm>
              <a:off x="201806" y="307925"/>
              <a:ext cx="662217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Build</a:t>
              </a:r>
            </a:p>
          </p:txBody>
        </p:sp>
      </p:grpSp>
      <p:grpSp>
        <p:nvGrpSpPr>
          <p:cNvPr id="251" name="Oval 22"/>
          <p:cNvGrpSpPr/>
          <p:nvPr/>
        </p:nvGrpSpPr>
        <p:grpSpPr>
          <a:xfrm>
            <a:off x="8277701" y="5477793"/>
            <a:ext cx="1065831" cy="896651"/>
            <a:chOff x="0" y="0"/>
            <a:chExt cx="1065830" cy="896650"/>
          </a:xfrm>
        </p:grpSpPr>
        <p:sp>
          <p:nvSpPr>
            <p:cNvPr id="249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0" name="Explore"/>
            <p:cNvSpPr txBox="1"/>
            <p:nvPr/>
          </p:nvSpPr>
          <p:spPr>
            <a:xfrm>
              <a:off x="201806" y="307925"/>
              <a:ext cx="662217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Explore</a:t>
              </a:r>
            </a:p>
          </p:txBody>
        </p:sp>
      </p:grpSp>
      <p:grpSp>
        <p:nvGrpSpPr>
          <p:cNvPr id="254" name="Oval 23"/>
          <p:cNvGrpSpPr/>
          <p:nvPr/>
        </p:nvGrpSpPr>
        <p:grpSpPr>
          <a:xfrm>
            <a:off x="8277701" y="4321362"/>
            <a:ext cx="1065831" cy="896651"/>
            <a:chOff x="0" y="0"/>
            <a:chExt cx="1065830" cy="896650"/>
          </a:xfrm>
        </p:grpSpPr>
        <p:sp>
          <p:nvSpPr>
            <p:cNvPr id="252" name="Oval"/>
            <p:cNvSpPr/>
            <p:nvPr/>
          </p:nvSpPr>
          <p:spPr>
            <a:xfrm>
              <a:off x="-1" y="-1"/>
              <a:ext cx="1065832" cy="896652"/>
            </a:xfrm>
            <a:prstGeom prst="ellipse">
              <a:avLst/>
            </a:prstGeom>
            <a:solidFill>
              <a:srgbClr val="8FAA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3" name="Test"/>
            <p:cNvSpPr txBox="1"/>
            <p:nvPr/>
          </p:nvSpPr>
          <p:spPr>
            <a:xfrm>
              <a:off x="201806" y="307925"/>
              <a:ext cx="662217" cy="280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Test</a:t>
              </a:r>
            </a:p>
          </p:txBody>
        </p:sp>
      </p:grpSp>
      <p:grpSp>
        <p:nvGrpSpPr>
          <p:cNvPr id="257" name="Oval 24"/>
          <p:cNvGrpSpPr/>
          <p:nvPr/>
        </p:nvGrpSpPr>
        <p:grpSpPr>
          <a:xfrm>
            <a:off x="9945120" y="4321362"/>
            <a:ext cx="1546523" cy="896651"/>
            <a:chOff x="0" y="0"/>
            <a:chExt cx="1546521" cy="896650"/>
          </a:xfrm>
        </p:grpSpPr>
        <p:sp>
          <p:nvSpPr>
            <p:cNvPr id="255" name="Oval"/>
            <p:cNvSpPr/>
            <p:nvPr/>
          </p:nvSpPr>
          <p:spPr>
            <a:xfrm>
              <a:off x="0" y="-1"/>
              <a:ext cx="1546522" cy="896652"/>
            </a:xfrm>
            <a:prstGeom prst="ellipse">
              <a:avLst/>
            </a:prstGeom>
            <a:solidFill>
              <a:srgbClr val="A9D18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6" name="Solutions"/>
            <p:cNvSpPr txBox="1"/>
            <p:nvPr/>
          </p:nvSpPr>
          <p:spPr>
            <a:xfrm>
              <a:off x="272202" y="281781"/>
              <a:ext cx="1002117" cy="333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Solutions</a:t>
              </a:r>
            </a:p>
          </p:txBody>
        </p:sp>
      </p:grpSp>
      <p:sp>
        <p:nvSpPr>
          <p:cNvPr id="258" name="Isosceles Triangle 25"/>
          <p:cNvSpPr/>
          <p:nvPr/>
        </p:nvSpPr>
        <p:spPr>
          <a:xfrm rot="5400000" flipH="1" flipV="1">
            <a:off x="6477987" y="4492735"/>
            <a:ext cx="2986896" cy="553907"/>
          </a:xfrm>
          <a:prstGeom prst="triangle">
            <a:avLst/>
          </a:prstGeom>
          <a:gradFill>
            <a:gsLst>
              <a:gs pos="0">
                <a:srgbClr val="CFCCCC"/>
              </a:gs>
              <a:gs pos="50000">
                <a:srgbClr val="E0DEDE"/>
              </a:gs>
              <a:gs pos="100000">
                <a:srgbClr val="EFEEEE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9" name="Isosceles Triangle 26"/>
          <p:cNvSpPr/>
          <p:nvPr/>
        </p:nvSpPr>
        <p:spPr>
          <a:xfrm rot="16200000" flipV="1">
            <a:off x="8170616" y="4492734"/>
            <a:ext cx="2986896" cy="553907"/>
          </a:xfrm>
          <a:prstGeom prst="triangle">
            <a:avLst/>
          </a:prstGeom>
          <a:gradFill>
            <a:gsLst>
              <a:gs pos="0">
                <a:srgbClr val="CFCCCC"/>
              </a:gs>
              <a:gs pos="50000">
                <a:srgbClr val="E0DEDE"/>
              </a:gs>
              <a:gs pos="100000">
                <a:srgbClr val="EFEEEE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1690</Words>
  <Application>Microsoft Macintosh PowerPoint</Application>
  <PresentationFormat>Widescreen</PresentationFormat>
  <Paragraphs>330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Helvetica</vt:lpstr>
      <vt:lpstr>ps commons</vt:lpstr>
      <vt:lpstr>Raleway</vt:lpstr>
      <vt:lpstr>Wingdings</vt:lpstr>
      <vt:lpstr>Office Theme</vt:lpstr>
      <vt:lpstr>1_Office Theme</vt:lpstr>
      <vt:lpstr>PowerPoint Presentation</vt:lpstr>
      <vt:lpstr>Center for Health Data Science</vt:lpstr>
      <vt:lpstr>The Team</vt:lpstr>
      <vt:lpstr>Former Team Members</vt:lpstr>
      <vt:lpstr>Practical Things about the Course</vt:lpstr>
      <vt:lpstr>Practical Things about the Course  -- Program --</vt:lpstr>
      <vt:lpstr>Practical Things about the Course  -- Teams --</vt:lpstr>
      <vt:lpstr>Practical Things about the Course  -- Datathon --</vt:lpstr>
      <vt:lpstr>Practical Things about the Course  -- Datathon --</vt:lpstr>
      <vt:lpstr>What will you learn in this course?</vt:lpstr>
      <vt:lpstr>Motivation</vt:lpstr>
      <vt:lpstr>Why Python?</vt:lpstr>
      <vt:lpstr>Basic concepts</vt:lpstr>
      <vt:lpstr>What’s programming</vt:lpstr>
      <vt:lpstr>Variables</vt:lpstr>
      <vt:lpstr>Functions</vt:lpstr>
      <vt:lpstr>Strategy for Programming</vt:lpstr>
      <vt:lpstr>The Car Problem</vt:lpstr>
      <vt:lpstr>The Car Problem</vt:lpstr>
      <vt:lpstr>Coffee with your team</vt:lpstr>
      <vt:lpstr>PowerPoint Presentation</vt:lpstr>
      <vt:lpstr>How do I work with Python?</vt:lpstr>
      <vt:lpstr>How do I work with Python?</vt:lpstr>
      <vt:lpstr>Setting up Python</vt:lpstr>
      <vt:lpstr>Setting up Python</vt:lpstr>
      <vt:lpstr>Setting up Python</vt:lpstr>
      <vt:lpstr>Virtual Environments</vt:lpstr>
      <vt:lpstr>PowerPoint Presentation</vt:lpstr>
      <vt:lpstr>What tool do I use for coding?</vt:lpstr>
      <vt:lpstr>Jupyter Notebooks</vt:lpstr>
      <vt:lpstr>PowerPoint Presentation</vt:lpstr>
      <vt:lpstr>Google Colab</vt:lpstr>
      <vt:lpstr>Taking Control of Your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Inigo Prada Luengo</cp:lastModifiedBy>
  <cp:revision>1</cp:revision>
  <cp:lastPrinted>2021-11-02T10:10:58Z</cp:lastPrinted>
  <dcterms:modified xsi:type="dcterms:W3CDTF">2021-11-02T10:28:01Z</dcterms:modified>
</cp:coreProperties>
</file>